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352" r:id="rId3"/>
    <p:sldId id="429" r:id="rId4"/>
    <p:sldId id="284" r:id="rId5"/>
    <p:sldId id="374" r:id="rId6"/>
    <p:sldId id="375" r:id="rId7"/>
    <p:sldId id="378" r:id="rId8"/>
    <p:sldId id="380" r:id="rId9"/>
    <p:sldId id="387" r:id="rId10"/>
    <p:sldId id="383" r:id="rId11"/>
    <p:sldId id="384" r:id="rId12"/>
    <p:sldId id="390" r:id="rId13"/>
    <p:sldId id="467" r:id="rId14"/>
    <p:sldId id="431" r:id="rId15"/>
    <p:sldId id="432" r:id="rId16"/>
    <p:sldId id="457" r:id="rId17"/>
    <p:sldId id="464" r:id="rId18"/>
    <p:sldId id="434" r:id="rId19"/>
    <p:sldId id="435" r:id="rId20"/>
    <p:sldId id="436" r:id="rId21"/>
    <p:sldId id="437" r:id="rId22"/>
    <p:sldId id="458" r:id="rId23"/>
    <p:sldId id="455" r:id="rId24"/>
    <p:sldId id="440" r:id="rId25"/>
    <p:sldId id="460" r:id="rId26"/>
    <p:sldId id="441" r:id="rId27"/>
    <p:sldId id="442" r:id="rId28"/>
    <p:sldId id="443" r:id="rId29"/>
    <p:sldId id="449" r:id="rId30"/>
    <p:sldId id="450" r:id="rId31"/>
    <p:sldId id="451" r:id="rId32"/>
    <p:sldId id="461" r:id="rId33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F7D200"/>
    <a:srgbClr val="FF4300"/>
    <a:srgbClr val="F7B607"/>
    <a:srgbClr val="FF4B00"/>
    <a:srgbClr val="FF852A"/>
    <a:srgbClr val="D531C2"/>
    <a:srgbClr val="D3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-1734" y="-33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25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ctrTitle"/>
          </p:nvPr>
        </p:nvSpPr>
        <p:spPr>
          <a:xfrm>
            <a:off x="975360" y="3029935"/>
            <a:ext cx="11054080" cy="2090704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 lvl="0"/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Subtítulo 2"/>
          <p:cNvSpPr txBox="1">
            <a:spLocks noGrp="1"/>
          </p:cNvSpPr>
          <p:nvPr>
            <p:ph type="subTitle" idx="1"/>
          </p:nvPr>
        </p:nvSpPr>
        <p:spPr>
          <a:xfrm>
            <a:off x="1950720" y="5527041"/>
            <a:ext cx="9103360" cy="2492591"/>
          </a:xfrm>
          <a:prstGeom prst="rect">
            <a:avLst/>
          </a:prstGeom>
        </p:spPr>
        <p:txBody>
          <a:bodyPr lIns="130046" tIns="65023" rIns="130046" bIns="65023"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Data 3"/>
          <p:cNvSpPr txBox="1"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41349DF2-6827-4597-BE2E-41C85D3C916F}" type="datetime1">
              <a:rPr lang="pt-BR"/>
              <a:pPr/>
              <a:t>19/12/2012</a:t>
            </a:fld>
            <a:endParaRPr lang="pt-BR"/>
          </a:p>
        </p:txBody>
      </p:sp>
      <p:sp>
        <p:nvSpPr>
          <p:cNvPr id="7" name="Espaço Reservado para Rodapé 4"/>
          <p:cNvSpPr txBox="1"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46" tIns="65023" rIns="130046" bIns="65023"/>
          <a:lstStyle>
            <a:lvl1pPr algn="ctr">
              <a:defRPr>
                <a:latin typeface="Gill Sans" charset="0"/>
                <a:ea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 txBox="1"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F799AC29-F177-4EB5-90D8-8EA145DE77F3}" type="slidenum">
              <a:rPr lang="en-US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949033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50240" y="390599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 lvl="0"/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A309905D-1088-4E20-8804-F61CBF8B76D6}" type="datetime1">
              <a:rPr lang="pt-BR"/>
              <a:pPr/>
              <a:t>19/12/2012</a:t>
            </a:fld>
            <a:endParaRPr lang="pt-BR"/>
          </a:p>
        </p:txBody>
      </p:sp>
      <p:sp>
        <p:nvSpPr>
          <p:cNvPr id="4" name="Espaço Reservado para Rodapé 4"/>
          <p:cNvSpPr txBox="1"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46" tIns="65023" rIns="130046" bIns="65023"/>
          <a:lstStyle>
            <a:lvl1pPr algn="ctr">
              <a:defRPr>
                <a:latin typeface="Gill Sans" charset="0"/>
                <a:ea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8FEE4393-450C-4AAD-B14B-060D0A92C9B5}" type="slidenum">
              <a:rPr lang="en-US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628480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4294967295"/>
          </p:nvPr>
        </p:nvSpPr>
        <p:spPr>
          <a:xfrm>
            <a:off x="400938" y="1816836"/>
            <a:ext cx="7074806" cy="6794460"/>
          </a:xfrm>
          <a:prstGeom prst="rect">
            <a:avLst/>
          </a:prstGeom>
        </p:spPr>
        <p:txBody>
          <a:bodyPr lIns="130046" tIns="65023" rIns="130046" bIns="65023"/>
          <a:lstStyle>
            <a:lvl1pPr marL="505736" indent="-370266">
              <a:spcBef>
                <a:spcPts val="569"/>
              </a:spcBef>
              <a:buClr>
                <a:srgbClr val="984807"/>
              </a:buClr>
              <a:defRPr sz="2600">
                <a:solidFill>
                  <a:srgbClr val="224B50"/>
                </a:solidFill>
                <a:cs typeface="Calibri" pitchFamily="34"/>
              </a:defRPr>
            </a:lvl1pPr>
            <a:lvl2pPr marL="896329" indent="-246099">
              <a:spcBef>
                <a:spcPts val="569"/>
              </a:spcBef>
              <a:buClr>
                <a:srgbClr val="984807"/>
              </a:buClr>
              <a:defRPr sz="2600">
                <a:solidFill>
                  <a:srgbClr val="224B50"/>
                </a:solidFill>
                <a:cs typeface="Calibri" pitchFamily="34"/>
              </a:defRPr>
            </a:lvl2pPr>
            <a:lvl3pPr marL="1523983" indent="-223523">
              <a:spcBef>
                <a:spcPts val="569"/>
              </a:spcBef>
              <a:buClr>
                <a:srgbClr val="984807"/>
              </a:buClr>
              <a:defRPr sz="2600">
                <a:solidFill>
                  <a:srgbClr val="224B50"/>
                </a:solidFill>
                <a:cs typeface="Calibri" pitchFamily="34"/>
              </a:defRPr>
            </a:lvl3pPr>
            <a:lvl4pPr marL="2174212" indent="-223523">
              <a:spcBef>
                <a:spcPts val="569"/>
              </a:spcBef>
              <a:buClr>
                <a:srgbClr val="984807"/>
              </a:buClr>
              <a:defRPr sz="2600">
                <a:solidFill>
                  <a:srgbClr val="224B50"/>
                </a:solidFill>
                <a:cs typeface="Calibri" pitchFamily="34"/>
              </a:defRPr>
            </a:lvl4pPr>
            <a:lvl5pPr marL="2801852" indent="-200933">
              <a:spcBef>
                <a:spcPts val="569"/>
              </a:spcBef>
              <a:buClr>
                <a:srgbClr val="984807"/>
              </a:buClr>
              <a:defRPr sz="2600">
                <a:solidFill>
                  <a:srgbClr val="224B50"/>
                </a:solidFill>
                <a:cs typeface="Calibri" pitchFamily="34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lIns="130046" tIns="65023" rIns="130046" bIns="65023"/>
          <a:lstStyle>
            <a:lvl1pPr algn="ctr">
              <a:defRPr>
                <a:latin typeface="Gill Sans" charset="0"/>
                <a:ea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46" tIns="65023" rIns="130046" bIns="65023"/>
          <a:lstStyle>
            <a:lvl1pPr algn="ctr">
              <a:defRPr>
                <a:latin typeface="Gill Sans" charset="0"/>
                <a:ea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4AF1A354-1A04-4715-8663-8E8175C15B0F}" type="slidenum">
              <a:rPr lang="en-US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50205"/>
      </p:ext>
    </p:extLst>
  </p:cSld>
  <p:clrMapOvr>
    <a:masterClrMapping/>
  </p:clrMapOvr>
  <p:transition>
    <p:wip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Grp="1"/>
          </p:cNvSpPr>
          <p:nvPr>
            <p:ph type="sldNum" sz="quarter" idx="10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>
                <a:solidFill>
                  <a:srgbClr val="984807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fld id="{522AC1EE-ABC3-4807-9538-96F6A7EA66DE}" type="slidenum">
              <a:rPr lang="en-US"/>
              <a:pPr/>
              <a:t>‹N°›</a:t>
            </a:fld>
            <a:endParaRPr lang="pt-BR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46" tIns="65023" rIns="130046" bIns="65023"/>
          <a:lstStyle>
            <a:lvl1pPr algn="ctr">
              <a:defRPr>
                <a:solidFill>
                  <a:srgbClr val="984807"/>
                </a:solidFill>
                <a:latin typeface="Gill Sans" charset="0"/>
                <a:ea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lIns="130046" tIns="65023" rIns="130046" bIns="65023"/>
          <a:lstStyle>
            <a:lvl1pPr algn="ctr">
              <a:defRPr>
                <a:solidFill>
                  <a:srgbClr val="984807"/>
                </a:solidFill>
                <a:latin typeface="Gill Sans" charset="0"/>
                <a:ea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067258"/>
      </p:ext>
    </p:extLst>
  </p:cSld>
  <p:clrMapOvr>
    <a:masterClrMapping/>
  </p:clrMapOvr>
  <p:transition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7496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5"/>
          <a:stretch>
            <a:fillRect/>
          </a:stretch>
        </p:blipFill>
        <p:spPr bwMode="auto">
          <a:xfrm>
            <a:off x="11288713" y="9290050"/>
            <a:ext cx="727075" cy="215900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Line 5"/>
          <p:cNvSpPr>
            <a:spLocks noChangeShapeType="1"/>
          </p:cNvSpPr>
          <p:nvPr userDrawn="1"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/>
          </p:cNvSpPr>
          <p:nvPr/>
        </p:nvSpPr>
        <p:spPr bwMode="auto">
          <a:xfrm>
            <a:off x="995363" y="8943975"/>
            <a:ext cx="8812212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Brasília,</a:t>
            </a:r>
            <a:r>
              <a:rPr lang="en-US" sz="2400" b="1">
                <a:solidFill>
                  <a:srgbClr val="404040"/>
                </a:solidFill>
                <a:latin typeface="Helvetica" pitchFamily="-84" charset="0"/>
                <a:ea typeface="MS PGothic" pitchFamily="34" charset="-128"/>
                <a:sym typeface="Helvetica" pitchFamily="-84" charset="0"/>
              </a:rPr>
              <a:t> </a:t>
            </a:r>
            <a:r>
              <a:rPr lang="en-US" sz="24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  <a:sym typeface="Helvetica" pitchFamily="-84" charset="0"/>
              </a:rPr>
              <a:t>13 de dezembro de 2012</a:t>
            </a:r>
          </a:p>
        </p:txBody>
      </p:sp>
      <p:pic>
        <p:nvPicPr>
          <p:cNvPr id="14338" name="Picture 4" descr="Marca RODOVI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378075"/>
            <a:ext cx="59277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8789988"/>
            <a:ext cx="20129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Logo PARADA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913063"/>
            <a:ext cx="56848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030288" y="8410575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2413000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958850" y="1154113"/>
            <a:ext cx="11150600" cy="18557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Operação Integrada </a:t>
            </a:r>
          </a:p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2012/2013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0125" y="3773488"/>
            <a:ext cx="3362325" cy="4935537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ym typeface="Gill Sans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0438" y="3773488"/>
            <a:ext cx="3362325" cy="4935537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8539163" y="3773488"/>
            <a:ext cx="3362325" cy="4935537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4"/>
          <p:cNvSpPr/>
          <p:nvPr/>
        </p:nvSpPr>
        <p:spPr>
          <a:xfrm>
            <a:off x="1071563" y="4421188"/>
            <a:ext cx="3233737" cy="15144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/>
          <a:lstStyle/>
          <a:p>
            <a:pPr defTabSz="800100">
              <a:lnSpc>
                <a:spcPct val="110000"/>
              </a:lnSpc>
              <a:spcAft>
                <a:spcPct val="35000"/>
              </a:spcAft>
            </a:pPr>
            <a:r>
              <a:rPr lang="pt-BR" sz="3000" b="1">
                <a:solidFill>
                  <a:schemeClr val="bg1"/>
                </a:solidFill>
                <a:latin typeface="Helvetica" pitchFamily="-84" charset="0"/>
              </a:rPr>
              <a:t>Fiscalização de Alcoolemia</a:t>
            </a:r>
            <a:endParaRPr lang="pt-BR" sz="2400" b="1">
              <a:solidFill>
                <a:srgbClr val="262626"/>
              </a:solidFill>
              <a:latin typeface="Helvetica" pitchFamily="-84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4832350" y="4400550"/>
            <a:ext cx="3235325" cy="10906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/>
          <a:lstStyle/>
          <a:p>
            <a:pPr defTabSz="800100">
              <a:lnSpc>
                <a:spcPct val="110000"/>
              </a:lnSpc>
              <a:spcAft>
                <a:spcPct val="35000"/>
              </a:spcAft>
            </a:pPr>
            <a:r>
              <a:rPr lang="pt-BR" sz="3000" b="1">
                <a:solidFill>
                  <a:schemeClr val="bg1"/>
                </a:solidFill>
                <a:latin typeface="Helvetica" pitchFamily="-84" charset="0"/>
              </a:rPr>
              <a:t>Fiscalização de Motocicletas</a:t>
            </a:r>
            <a:endParaRPr lang="pt-BR" sz="2400" b="1">
              <a:solidFill>
                <a:srgbClr val="262626"/>
              </a:solidFill>
              <a:latin typeface="Helvetica" pitchFamily="-84" charset="0"/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8605838" y="4445000"/>
            <a:ext cx="3235325" cy="1974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/>
          <a:lstStyle/>
          <a:p>
            <a:pPr defTabSz="800100">
              <a:lnSpc>
                <a:spcPct val="110000"/>
              </a:lnSpc>
              <a:spcAft>
                <a:spcPct val="35000"/>
              </a:spcAft>
            </a:pPr>
            <a:r>
              <a:rPr lang="pt-BR" sz="3000" b="1">
                <a:solidFill>
                  <a:schemeClr val="bg1"/>
                </a:solidFill>
                <a:latin typeface="Helvetica" pitchFamily="-84" charset="0"/>
              </a:rPr>
              <a:t>Fiscalização de Velocidade e Ultrapassagem</a:t>
            </a:r>
            <a:endParaRPr lang="pt-BR" sz="2400" b="1">
              <a:solidFill>
                <a:srgbClr val="262626"/>
              </a:solidFill>
              <a:latin typeface="Helvetica" pitchFamily="-84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1071563" y="6232525"/>
            <a:ext cx="3233737" cy="2470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 spcCol="1270"/>
          <a:lstStyle/>
          <a:p>
            <a:pPr defTabSz="800100">
              <a:lnSpc>
                <a:spcPct val="110000"/>
              </a:lnSpc>
              <a:spcAft>
                <a:spcPct val="35000"/>
              </a:spcAft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  <a:sym typeface="Gill Sans" charset="0"/>
              </a:rPr>
              <a:t>DPRF, Policias Civil e Militar, Guardas Municipais, SMT, IML e outros;</a:t>
            </a:r>
          </a:p>
        </p:txBody>
      </p:sp>
      <p:sp>
        <p:nvSpPr>
          <p:cNvPr id="15" name="Rounded Rectangle 4"/>
          <p:cNvSpPr/>
          <p:nvPr/>
        </p:nvSpPr>
        <p:spPr>
          <a:xfrm>
            <a:off x="4832350" y="6237288"/>
            <a:ext cx="3235325" cy="2501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 spcCol="1270"/>
          <a:lstStyle/>
          <a:p>
            <a:pPr defTabSz="800100">
              <a:lnSpc>
                <a:spcPct val="110000"/>
              </a:lnSpc>
              <a:spcAft>
                <a:spcPct val="35000"/>
              </a:spcAft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  <a:sym typeface="Gill Sans" charset="0"/>
              </a:rPr>
              <a:t>DPRF, PM, SMT, DETRAN;</a:t>
            </a:r>
          </a:p>
        </p:txBody>
      </p:sp>
      <p:sp>
        <p:nvSpPr>
          <p:cNvPr id="16" name="Rounded Rectangle 4"/>
          <p:cNvSpPr/>
          <p:nvPr/>
        </p:nvSpPr>
        <p:spPr>
          <a:xfrm>
            <a:off x="8605838" y="6230938"/>
            <a:ext cx="3235325" cy="24590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 spcCol="1270"/>
          <a:lstStyle/>
          <a:p>
            <a:pPr defTabSz="800100">
              <a:lnSpc>
                <a:spcPct val="110000"/>
              </a:lnSpc>
              <a:spcAft>
                <a:spcPct val="35000"/>
              </a:spcAft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  <a:sym typeface="Gill Sans" charset="0"/>
              </a:rPr>
              <a:t>DPRF, DNIT, ANTT, PM, SMT, DETRAN;</a:t>
            </a:r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1001713" y="2863850"/>
            <a:ext cx="10964862" cy="754063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4000" b="1">
                <a:solidFill>
                  <a:srgbClr val="FF6600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OPERAÇÕES INTEGRADAS:</a:t>
            </a:r>
            <a:endParaRPr lang="en-US" sz="3200" b="1">
              <a:solidFill>
                <a:srgbClr val="343434"/>
              </a:solidFill>
              <a:latin typeface="Helvetica" pitchFamily="-84" charset="0"/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21517" name="Rectangle 2"/>
          <p:cNvSpPr txBox="1">
            <a:spLocks noChangeArrowheads="1"/>
          </p:cNvSpPr>
          <p:nvPr/>
        </p:nvSpPr>
        <p:spPr bwMode="auto">
          <a:xfrm>
            <a:off x="101600" y="161925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2413000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958850" y="1177925"/>
            <a:ext cx="11150600" cy="1857375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Operação Integrada </a:t>
            </a:r>
          </a:p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2012/2013</a:t>
            </a:r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1001713" y="2840038"/>
            <a:ext cx="10964862" cy="380523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4000" b="1">
                <a:solidFill>
                  <a:srgbClr val="FF6600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OPERAÇÕES INTEGRADAS: </a:t>
            </a:r>
          </a:p>
          <a:p>
            <a:r>
              <a:rPr lang="en-US" sz="32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operações realizadas simultaneamente por diversos órgãos em suas áreas de competência, em períodos programados e articulados para um objetivo comum.</a:t>
            </a:r>
          </a:p>
        </p:txBody>
      </p:sp>
      <p:pic>
        <p:nvPicPr>
          <p:cNvPr id="22532" name="Picture 1" descr="Mapa Estradas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180013"/>
            <a:ext cx="73787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77250" y="5189538"/>
            <a:ext cx="623888" cy="6381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4"/>
          <p:cNvSpPr/>
          <p:nvPr/>
        </p:nvSpPr>
        <p:spPr>
          <a:xfrm>
            <a:off x="9101138" y="5167313"/>
            <a:ext cx="2741612" cy="646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 spcCol="1270" anchor="ctr"/>
          <a:lstStyle/>
          <a:p>
            <a:pPr defTabSz="800100">
              <a:lnSpc>
                <a:spcPct val="110000"/>
              </a:lnSpc>
              <a:spcAft>
                <a:spcPct val="35000"/>
              </a:spcAft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sym typeface="Gill Sans" charset="0"/>
              </a:rPr>
              <a:t>Rodovia Federal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77250" y="5908675"/>
            <a:ext cx="623888" cy="638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4"/>
          <p:cNvSpPr/>
          <p:nvPr/>
        </p:nvSpPr>
        <p:spPr>
          <a:xfrm>
            <a:off x="9101138" y="5873750"/>
            <a:ext cx="2741612" cy="644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 spcCol="1270" anchor="ctr"/>
          <a:lstStyle/>
          <a:p>
            <a:pPr defTabSz="800100">
              <a:lnSpc>
                <a:spcPct val="110000"/>
              </a:lnSpc>
              <a:spcAft>
                <a:spcPct val="35000"/>
              </a:spcAft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sym typeface="Gill Sans" charset="0"/>
              </a:rPr>
              <a:t>Rodovia Estadual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77250" y="6627813"/>
            <a:ext cx="623888" cy="638175"/>
          </a:xfrm>
          <a:prstGeom prst="rect">
            <a:avLst/>
          </a:prstGeom>
          <a:solidFill>
            <a:srgbClr val="F7B607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4"/>
          <p:cNvSpPr/>
          <p:nvPr/>
        </p:nvSpPr>
        <p:spPr>
          <a:xfrm>
            <a:off x="9101138" y="6592888"/>
            <a:ext cx="2741612" cy="646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 spcCol="1270" anchor="ctr"/>
          <a:lstStyle/>
          <a:p>
            <a:pPr defTabSz="800100">
              <a:lnSpc>
                <a:spcPct val="110000"/>
              </a:lnSpc>
              <a:spcAft>
                <a:spcPct val="35000"/>
              </a:spcAft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sym typeface="Gill Sans" charset="0"/>
              </a:rPr>
              <a:t>Via Municipal</a:t>
            </a:r>
          </a:p>
        </p:txBody>
      </p:sp>
      <p:sp>
        <p:nvSpPr>
          <p:cNvPr id="18" name="Rounded Rectangle 4"/>
          <p:cNvSpPr/>
          <p:nvPr/>
        </p:nvSpPr>
        <p:spPr>
          <a:xfrm>
            <a:off x="8297863" y="8370888"/>
            <a:ext cx="2740025" cy="646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 anchor="ctr"/>
          <a:lstStyle/>
          <a:p>
            <a:pPr defTabSz="800100">
              <a:lnSpc>
                <a:spcPct val="110000"/>
              </a:lnSpc>
              <a:spcAft>
                <a:spcPct val="35000"/>
              </a:spcAft>
            </a:pPr>
            <a:r>
              <a:rPr lang="pt-BR" sz="2000" b="1">
                <a:solidFill>
                  <a:srgbClr val="7F7F7F"/>
                </a:solidFill>
                <a:latin typeface="Helvetica" pitchFamily="-84" charset="0"/>
              </a:rPr>
              <a:t>BR 116 CEARÁ</a:t>
            </a:r>
          </a:p>
        </p:txBody>
      </p:sp>
      <p:sp>
        <p:nvSpPr>
          <p:cNvPr id="22540" name="Rectangle 2"/>
          <p:cNvSpPr txBox="1">
            <a:spLocks noChangeArrowheads="1"/>
          </p:cNvSpPr>
          <p:nvPr/>
        </p:nvSpPr>
        <p:spPr bwMode="auto">
          <a:xfrm>
            <a:off x="101600" y="161925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12888" y="15875"/>
            <a:ext cx="14517688" cy="986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6303963" y="77788"/>
            <a:ext cx="7013575" cy="3794125"/>
            <a:chOff x="5211113" y="3029602"/>
            <a:chExt cx="7527703" cy="4193817"/>
          </a:xfrm>
        </p:grpSpPr>
        <p:sp>
          <p:nvSpPr>
            <p:cNvPr id="8" name="Rectangle 7"/>
            <p:cNvSpPr/>
            <p:nvPr/>
          </p:nvSpPr>
          <p:spPr>
            <a:xfrm>
              <a:off x="5211113" y="3029602"/>
              <a:ext cx="7527703" cy="4193817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43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2"/>
            <p:cNvSpPr txBox="1"/>
            <p:nvPr/>
          </p:nvSpPr>
          <p:spPr>
            <a:xfrm>
              <a:off x="5362757" y="3255962"/>
              <a:ext cx="7076178" cy="3591943"/>
            </a:xfrm>
            <a:prstGeom prst="rect">
              <a:avLst/>
            </a:prstGeom>
            <a:noFill/>
            <a:ln>
              <a:noFill/>
            </a:ln>
          </p:spPr>
          <p:txBody>
            <a:bodyPr lIns="130046" tIns="65023" rIns="130046" bIns="65023" anchor="ctr" anchorCtr="1"/>
            <a:lstStyle>
              <a:lvl1pPr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l" eaLnBrk="1" hangingPunct="1"/>
              <a:r>
                <a:rPr lang="pt-BR" sz="72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Ações do Ministério dos Transportes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69963" y="2511425"/>
            <a:ext cx="10937875" cy="1843088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969963" y="4584700"/>
            <a:ext cx="10937875" cy="1843088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/>
          <p:nvPr/>
        </p:nvSpPr>
        <p:spPr>
          <a:xfrm>
            <a:off x="969963" y="6670675"/>
            <a:ext cx="10937875" cy="1843088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a livre 5"/>
          <p:cNvSpPr/>
          <p:nvPr/>
        </p:nvSpPr>
        <p:spPr>
          <a:xfrm>
            <a:off x="1495425" y="2754313"/>
            <a:ext cx="9758363" cy="1343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0871"/>
              <a:gd name="f7" fmla="val 944640"/>
              <a:gd name="f8" fmla="val 157443"/>
              <a:gd name="f9" fmla="val 115687"/>
              <a:gd name="f10" fmla="val 16588"/>
              <a:gd name="f11" fmla="val 75640"/>
              <a:gd name="f12" fmla="val 46114"/>
              <a:gd name="f13" fmla="val 6703428"/>
              <a:gd name="f14" fmla="val 6745184"/>
              <a:gd name="f15" fmla="val 6785231"/>
              <a:gd name="f16" fmla="val 6814757"/>
              <a:gd name="f17" fmla="val 6844283"/>
              <a:gd name="f18" fmla="val 787197"/>
              <a:gd name="f19" fmla="val 828953"/>
              <a:gd name="f20" fmla="val 869000"/>
              <a:gd name="f21" fmla="val 898526"/>
              <a:gd name="f22" fmla="val 928052"/>
              <a:gd name="f23" fmla="+- 0 0 -90"/>
              <a:gd name="f24" fmla="*/ f3 1 6860871"/>
              <a:gd name="f25" fmla="*/ f4 1 94464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6860871"/>
              <a:gd name="f34" fmla="*/ f30 1 944640"/>
              <a:gd name="f35" fmla="*/ 0 f31 1"/>
              <a:gd name="f36" fmla="*/ 157443 f30 1"/>
              <a:gd name="f37" fmla="*/ 46114 f31 1"/>
              <a:gd name="f38" fmla="*/ 46114 f30 1"/>
              <a:gd name="f39" fmla="*/ 157443 f31 1"/>
              <a:gd name="f40" fmla="*/ 0 f30 1"/>
              <a:gd name="f41" fmla="*/ 6703428 f31 1"/>
              <a:gd name="f42" fmla="*/ 6814757 f31 1"/>
              <a:gd name="f43" fmla="*/ 6860871 f31 1"/>
              <a:gd name="f44" fmla="*/ 787197 f30 1"/>
              <a:gd name="f45" fmla="*/ 898526 f30 1"/>
              <a:gd name="f46" fmla="*/ 944640 f30 1"/>
              <a:gd name="f47" fmla="+- f32 0 f1"/>
              <a:gd name="f48" fmla="*/ f35 1 6860871"/>
              <a:gd name="f49" fmla="*/ f36 1 944640"/>
              <a:gd name="f50" fmla="*/ f37 1 6860871"/>
              <a:gd name="f51" fmla="*/ f38 1 944640"/>
              <a:gd name="f52" fmla="*/ f39 1 6860871"/>
              <a:gd name="f53" fmla="*/ f40 1 944640"/>
              <a:gd name="f54" fmla="*/ f41 1 6860871"/>
              <a:gd name="f55" fmla="*/ f42 1 6860871"/>
              <a:gd name="f56" fmla="*/ f43 1 6860871"/>
              <a:gd name="f57" fmla="*/ f44 1 944640"/>
              <a:gd name="f58" fmla="*/ f45 1 944640"/>
              <a:gd name="f59" fmla="*/ f46 1 944640"/>
              <a:gd name="f60" fmla="*/ f26 1 f33"/>
              <a:gd name="f61" fmla="*/ f27 1 f33"/>
              <a:gd name="f62" fmla="*/ f26 1 f34"/>
              <a:gd name="f63" fmla="*/ f28 1 f34"/>
              <a:gd name="f64" fmla="*/ f48 1 f33"/>
              <a:gd name="f65" fmla="*/ f49 1 f34"/>
              <a:gd name="f66" fmla="*/ f50 1 f33"/>
              <a:gd name="f67" fmla="*/ f51 1 f34"/>
              <a:gd name="f68" fmla="*/ f52 1 f33"/>
              <a:gd name="f69" fmla="*/ f53 1 f34"/>
              <a:gd name="f70" fmla="*/ f54 1 f33"/>
              <a:gd name="f71" fmla="*/ f55 1 f33"/>
              <a:gd name="f72" fmla="*/ f56 1 f33"/>
              <a:gd name="f73" fmla="*/ f57 1 f34"/>
              <a:gd name="f74" fmla="*/ f58 1 f34"/>
              <a:gd name="f75" fmla="*/ f59 1 f34"/>
              <a:gd name="f76" fmla="*/ f60 f24 1"/>
              <a:gd name="f77" fmla="*/ f61 f24 1"/>
              <a:gd name="f78" fmla="*/ f63 f25 1"/>
              <a:gd name="f79" fmla="*/ f62 f25 1"/>
              <a:gd name="f80" fmla="*/ f64 f24 1"/>
              <a:gd name="f81" fmla="*/ f65 f25 1"/>
              <a:gd name="f82" fmla="*/ f66 f24 1"/>
              <a:gd name="f83" fmla="*/ f67 f25 1"/>
              <a:gd name="f84" fmla="*/ f68 f24 1"/>
              <a:gd name="f85" fmla="*/ f69 f25 1"/>
              <a:gd name="f86" fmla="*/ f70 f24 1"/>
              <a:gd name="f87" fmla="*/ f71 f24 1"/>
              <a:gd name="f88" fmla="*/ f72 f24 1"/>
              <a:gd name="f89" fmla="*/ f73 f25 1"/>
              <a:gd name="f90" fmla="*/ f74 f25 1"/>
              <a:gd name="f91" fmla="*/ f7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5"/>
              </a:cxn>
              <a:cxn ang="f47">
                <a:pos x="f87" y="f83"/>
              </a:cxn>
              <a:cxn ang="f47">
                <a:pos x="f88" y="f81"/>
              </a:cxn>
              <a:cxn ang="f47">
                <a:pos x="f88" y="f89"/>
              </a:cxn>
              <a:cxn ang="f47">
                <a:pos x="f87" y="f90"/>
              </a:cxn>
              <a:cxn ang="f47">
                <a:pos x="f86" y="f91"/>
              </a:cxn>
              <a:cxn ang="f47">
                <a:pos x="f84" y="f91"/>
              </a:cxn>
              <a:cxn ang="f47">
                <a:pos x="f82" y="f90"/>
              </a:cxn>
              <a:cxn ang="f47">
                <a:pos x="f80" y="f89"/>
              </a:cxn>
              <a:cxn ang="f47">
                <a:pos x="f80" y="f81"/>
              </a:cxn>
            </a:cxnLst>
            <a:rect l="f76" t="f79" r="f77" b="f78"/>
            <a:pathLst>
              <a:path w="6860871" h="944640">
                <a:moveTo>
                  <a:pt x="f5" y="f8"/>
                </a:moveTo>
                <a:cubicBezTo>
                  <a:pt x="f5" y="f9"/>
                  <a:pt x="f10" y="f11"/>
                  <a:pt x="f12" y="f12"/>
                </a:cubicBezTo>
                <a:cubicBezTo>
                  <a:pt x="f11" y="f10"/>
                  <a:pt x="f9" y="f5"/>
                  <a:pt x="f8" y="f5"/>
                </a:cubicBezTo>
                <a:lnTo>
                  <a:pt x="f13" y="f5"/>
                </a:lnTo>
                <a:cubicBezTo>
                  <a:pt x="f14" y="f5"/>
                  <a:pt x="f15" y="f10"/>
                  <a:pt x="f16" y="f12"/>
                </a:cubicBezTo>
                <a:cubicBezTo>
                  <a:pt x="f17" y="f11"/>
                  <a:pt x="f6" y="f9"/>
                  <a:pt x="f6" y="f8"/>
                </a:cubicBezTo>
                <a:lnTo>
                  <a:pt x="f6" y="f18"/>
                </a:lnTo>
                <a:cubicBezTo>
                  <a:pt x="f6" y="f19"/>
                  <a:pt x="f17" y="f20"/>
                  <a:pt x="f16" y="f21"/>
                </a:cubicBezTo>
                <a:cubicBezTo>
                  <a:pt x="f15" y="f22"/>
                  <a:pt x="f14" y="f7"/>
                  <a:pt x="f13" y="f7"/>
                </a:cubicBezTo>
                <a:lnTo>
                  <a:pt x="f8" y="f7"/>
                </a:lnTo>
                <a:cubicBezTo>
                  <a:pt x="f9" y="f7"/>
                  <a:pt x="f11" y="f22"/>
                  <a:pt x="f12" y="f21"/>
                </a:cubicBezTo>
                <a:cubicBezTo>
                  <a:pt x="f10" y="f20"/>
                  <a:pt x="f5" y="f19"/>
                  <a:pt x="f5" y="f18"/>
                </a:cubicBezTo>
                <a:lnTo>
                  <a:pt x="f5" y="f8"/>
                </a:lnTo>
                <a:close/>
              </a:path>
            </a:pathLst>
          </a:custGeom>
          <a:noFill/>
          <a:ln w="25402">
            <a:noFill/>
            <a:prstDash val="solid"/>
          </a:ln>
        </p:spPr>
        <p:txBody>
          <a:bodyPr lIns="236765" tIns="46113" rIns="236765" bIns="46113" anchor="ctr"/>
          <a:lstStyle/>
          <a:p>
            <a:pPr defTabSz="1136650">
              <a:lnSpc>
                <a:spcPct val="90000"/>
              </a:lnSpc>
              <a:spcAft>
                <a:spcPts val="1138"/>
              </a:spcAft>
            </a:pPr>
            <a:r>
              <a:rPr lang="pt-BR" sz="2600" b="1">
                <a:solidFill>
                  <a:srgbClr val="FFFFFF"/>
                </a:solidFill>
                <a:latin typeface="Helvetica" pitchFamily="-84" charset="0"/>
              </a:rPr>
              <a:t>Plano Nacional de Controle de Velocidade (Radares, Lombadas Eletrônicas, Avanço de Sinal).</a:t>
            </a:r>
          </a:p>
        </p:txBody>
      </p:sp>
      <p:sp>
        <p:nvSpPr>
          <p:cNvPr id="8" name="Forma livre 7"/>
          <p:cNvSpPr/>
          <p:nvPr/>
        </p:nvSpPr>
        <p:spPr>
          <a:xfrm>
            <a:off x="1495425" y="4818063"/>
            <a:ext cx="9758363" cy="1343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0871"/>
              <a:gd name="f7" fmla="val 944640"/>
              <a:gd name="f8" fmla="val 157443"/>
              <a:gd name="f9" fmla="val 115687"/>
              <a:gd name="f10" fmla="val 16588"/>
              <a:gd name="f11" fmla="val 75640"/>
              <a:gd name="f12" fmla="val 46114"/>
              <a:gd name="f13" fmla="val 6703428"/>
              <a:gd name="f14" fmla="val 6745184"/>
              <a:gd name="f15" fmla="val 6785231"/>
              <a:gd name="f16" fmla="val 6814757"/>
              <a:gd name="f17" fmla="val 6844283"/>
              <a:gd name="f18" fmla="val 787197"/>
              <a:gd name="f19" fmla="val 828953"/>
              <a:gd name="f20" fmla="val 869000"/>
              <a:gd name="f21" fmla="val 898526"/>
              <a:gd name="f22" fmla="val 928052"/>
              <a:gd name="f23" fmla="+- 0 0 -90"/>
              <a:gd name="f24" fmla="*/ f3 1 6860871"/>
              <a:gd name="f25" fmla="*/ f4 1 94464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6860871"/>
              <a:gd name="f34" fmla="*/ f30 1 944640"/>
              <a:gd name="f35" fmla="*/ 0 f31 1"/>
              <a:gd name="f36" fmla="*/ 157443 f30 1"/>
              <a:gd name="f37" fmla="*/ 46114 f31 1"/>
              <a:gd name="f38" fmla="*/ 46114 f30 1"/>
              <a:gd name="f39" fmla="*/ 157443 f31 1"/>
              <a:gd name="f40" fmla="*/ 0 f30 1"/>
              <a:gd name="f41" fmla="*/ 6703428 f31 1"/>
              <a:gd name="f42" fmla="*/ 6814757 f31 1"/>
              <a:gd name="f43" fmla="*/ 6860871 f31 1"/>
              <a:gd name="f44" fmla="*/ 787197 f30 1"/>
              <a:gd name="f45" fmla="*/ 898526 f30 1"/>
              <a:gd name="f46" fmla="*/ 944640 f30 1"/>
              <a:gd name="f47" fmla="+- f32 0 f1"/>
              <a:gd name="f48" fmla="*/ f35 1 6860871"/>
              <a:gd name="f49" fmla="*/ f36 1 944640"/>
              <a:gd name="f50" fmla="*/ f37 1 6860871"/>
              <a:gd name="f51" fmla="*/ f38 1 944640"/>
              <a:gd name="f52" fmla="*/ f39 1 6860871"/>
              <a:gd name="f53" fmla="*/ f40 1 944640"/>
              <a:gd name="f54" fmla="*/ f41 1 6860871"/>
              <a:gd name="f55" fmla="*/ f42 1 6860871"/>
              <a:gd name="f56" fmla="*/ f43 1 6860871"/>
              <a:gd name="f57" fmla="*/ f44 1 944640"/>
              <a:gd name="f58" fmla="*/ f45 1 944640"/>
              <a:gd name="f59" fmla="*/ f46 1 944640"/>
              <a:gd name="f60" fmla="*/ f26 1 f33"/>
              <a:gd name="f61" fmla="*/ f27 1 f33"/>
              <a:gd name="f62" fmla="*/ f26 1 f34"/>
              <a:gd name="f63" fmla="*/ f28 1 f34"/>
              <a:gd name="f64" fmla="*/ f48 1 f33"/>
              <a:gd name="f65" fmla="*/ f49 1 f34"/>
              <a:gd name="f66" fmla="*/ f50 1 f33"/>
              <a:gd name="f67" fmla="*/ f51 1 f34"/>
              <a:gd name="f68" fmla="*/ f52 1 f33"/>
              <a:gd name="f69" fmla="*/ f53 1 f34"/>
              <a:gd name="f70" fmla="*/ f54 1 f33"/>
              <a:gd name="f71" fmla="*/ f55 1 f33"/>
              <a:gd name="f72" fmla="*/ f56 1 f33"/>
              <a:gd name="f73" fmla="*/ f57 1 f34"/>
              <a:gd name="f74" fmla="*/ f58 1 f34"/>
              <a:gd name="f75" fmla="*/ f59 1 f34"/>
              <a:gd name="f76" fmla="*/ f60 f24 1"/>
              <a:gd name="f77" fmla="*/ f61 f24 1"/>
              <a:gd name="f78" fmla="*/ f63 f25 1"/>
              <a:gd name="f79" fmla="*/ f62 f25 1"/>
              <a:gd name="f80" fmla="*/ f64 f24 1"/>
              <a:gd name="f81" fmla="*/ f65 f25 1"/>
              <a:gd name="f82" fmla="*/ f66 f24 1"/>
              <a:gd name="f83" fmla="*/ f67 f25 1"/>
              <a:gd name="f84" fmla="*/ f68 f24 1"/>
              <a:gd name="f85" fmla="*/ f69 f25 1"/>
              <a:gd name="f86" fmla="*/ f70 f24 1"/>
              <a:gd name="f87" fmla="*/ f71 f24 1"/>
              <a:gd name="f88" fmla="*/ f72 f24 1"/>
              <a:gd name="f89" fmla="*/ f73 f25 1"/>
              <a:gd name="f90" fmla="*/ f74 f25 1"/>
              <a:gd name="f91" fmla="*/ f7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5"/>
              </a:cxn>
              <a:cxn ang="f47">
                <a:pos x="f87" y="f83"/>
              </a:cxn>
              <a:cxn ang="f47">
                <a:pos x="f88" y="f81"/>
              </a:cxn>
              <a:cxn ang="f47">
                <a:pos x="f88" y="f89"/>
              </a:cxn>
              <a:cxn ang="f47">
                <a:pos x="f87" y="f90"/>
              </a:cxn>
              <a:cxn ang="f47">
                <a:pos x="f86" y="f91"/>
              </a:cxn>
              <a:cxn ang="f47">
                <a:pos x="f84" y="f91"/>
              </a:cxn>
              <a:cxn ang="f47">
                <a:pos x="f82" y="f90"/>
              </a:cxn>
              <a:cxn ang="f47">
                <a:pos x="f80" y="f89"/>
              </a:cxn>
              <a:cxn ang="f47">
                <a:pos x="f80" y="f81"/>
              </a:cxn>
            </a:cxnLst>
            <a:rect l="f76" t="f79" r="f77" b="f78"/>
            <a:pathLst>
              <a:path w="6860871" h="944640">
                <a:moveTo>
                  <a:pt x="f5" y="f8"/>
                </a:moveTo>
                <a:cubicBezTo>
                  <a:pt x="f5" y="f9"/>
                  <a:pt x="f10" y="f11"/>
                  <a:pt x="f12" y="f12"/>
                </a:cubicBezTo>
                <a:cubicBezTo>
                  <a:pt x="f11" y="f10"/>
                  <a:pt x="f9" y="f5"/>
                  <a:pt x="f8" y="f5"/>
                </a:cubicBezTo>
                <a:lnTo>
                  <a:pt x="f13" y="f5"/>
                </a:lnTo>
                <a:cubicBezTo>
                  <a:pt x="f14" y="f5"/>
                  <a:pt x="f15" y="f10"/>
                  <a:pt x="f16" y="f12"/>
                </a:cubicBezTo>
                <a:cubicBezTo>
                  <a:pt x="f17" y="f11"/>
                  <a:pt x="f6" y="f9"/>
                  <a:pt x="f6" y="f8"/>
                </a:cubicBezTo>
                <a:lnTo>
                  <a:pt x="f6" y="f18"/>
                </a:lnTo>
                <a:cubicBezTo>
                  <a:pt x="f6" y="f19"/>
                  <a:pt x="f17" y="f20"/>
                  <a:pt x="f16" y="f21"/>
                </a:cubicBezTo>
                <a:cubicBezTo>
                  <a:pt x="f15" y="f22"/>
                  <a:pt x="f14" y="f7"/>
                  <a:pt x="f13" y="f7"/>
                </a:cubicBezTo>
                <a:lnTo>
                  <a:pt x="f8" y="f7"/>
                </a:lnTo>
                <a:cubicBezTo>
                  <a:pt x="f9" y="f7"/>
                  <a:pt x="f11" y="f22"/>
                  <a:pt x="f12" y="f21"/>
                </a:cubicBezTo>
                <a:cubicBezTo>
                  <a:pt x="f10" y="f20"/>
                  <a:pt x="f5" y="f19"/>
                  <a:pt x="f5" y="f18"/>
                </a:cubicBezTo>
                <a:lnTo>
                  <a:pt x="f5" y="f8"/>
                </a:lnTo>
                <a:close/>
              </a:path>
            </a:pathLst>
          </a:custGeom>
          <a:noFill/>
          <a:ln w="25402">
            <a:noFill/>
            <a:prstDash val="solid"/>
          </a:ln>
        </p:spPr>
        <p:txBody>
          <a:bodyPr lIns="236765" tIns="46113" rIns="236765" bIns="46113" anchor="ctr"/>
          <a:lstStyle/>
          <a:p>
            <a:pPr defTabSz="1136650">
              <a:lnSpc>
                <a:spcPct val="90000"/>
              </a:lnSpc>
              <a:spcAft>
                <a:spcPts val="1138"/>
              </a:spcAft>
            </a:pPr>
            <a:r>
              <a:rPr lang="pt-BR" sz="2600" b="1">
                <a:solidFill>
                  <a:srgbClr val="FFFFFF"/>
                </a:solidFill>
                <a:latin typeface="Helvetica" pitchFamily="-84" charset="0"/>
              </a:rPr>
              <a:t>Programa Nacional de Segurança e Sinalização Rodoviária – BR Legal.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1495425" y="6861175"/>
            <a:ext cx="9758363" cy="1343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0871"/>
              <a:gd name="f7" fmla="val 944640"/>
              <a:gd name="f8" fmla="val 157443"/>
              <a:gd name="f9" fmla="val 115687"/>
              <a:gd name="f10" fmla="val 16588"/>
              <a:gd name="f11" fmla="val 75640"/>
              <a:gd name="f12" fmla="val 46114"/>
              <a:gd name="f13" fmla="val 6703428"/>
              <a:gd name="f14" fmla="val 6745184"/>
              <a:gd name="f15" fmla="val 6785231"/>
              <a:gd name="f16" fmla="val 6814757"/>
              <a:gd name="f17" fmla="val 6844283"/>
              <a:gd name="f18" fmla="val 787197"/>
              <a:gd name="f19" fmla="val 828953"/>
              <a:gd name="f20" fmla="val 869000"/>
              <a:gd name="f21" fmla="val 898526"/>
              <a:gd name="f22" fmla="val 928052"/>
              <a:gd name="f23" fmla="+- 0 0 -90"/>
              <a:gd name="f24" fmla="*/ f3 1 6860871"/>
              <a:gd name="f25" fmla="*/ f4 1 94464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6860871"/>
              <a:gd name="f34" fmla="*/ f30 1 944640"/>
              <a:gd name="f35" fmla="*/ 0 f31 1"/>
              <a:gd name="f36" fmla="*/ 157443 f30 1"/>
              <a:gd name="f37" fmla="*/ 46114 f31 1"/>
              <a:gd name="f38" fmla="*/ 46114 f30 1"/>
              <a:gd name="f39" fmla="*/ 157443 f31 1"/>
              <a:gd name="f40" fmla="*/ 0 f30 1"/>
              <a:gd name="f41" fmla="*/ 6703428 f31 1"/>
              <a:gd name="f42" fmla="*/ 6814757 f31 1"/>
              <a:gd name="f43" fmla="*/ 6860871 f31 1"/>
              <a:gd name="f44" fmla="*/ 787197 f30 1"/>
              <a:gd name="f45" fmla="*/ 898526 f30 1"/>
              <a:gd name="f46" fmla="*/ 944640 f30 1"/>
              <a:gd name="f47" fmla="+- f32 0 f1"/>
              <a:gd name="f48" fmla="*/ f35 1 6860871"/>
              <a:gd name="f49" fmla="*/ f36 1 944640"/>
              <a:gd name="f50" fmla="*/ f37 1 6860871"/>
              <a:gd name="f51" fmla="*/ f38 1 944640"/>
              <a:gd name="f52" fmla="*/ f39 1 6860871"/>
              <a:gd name="f53" fmla="*/ f40 1 944640"/>
              <a:gd name="f54" fmla="*/ f41 1 6860871"/>
              <a:gd name="f55" fmla="*/ f42 1 6860871"/>
              <a:gd name="f56" fmla="*/ f43 1 6860871"/>
              <a:gd name="f57" fmla="*/ f44 1 944640"/>
              <a:gd name="f58" fmla="*/ f45 1 944640"/>
              <a:gd name="f59" fmla="*/ f46 1 944640"/>
              <a:gd name="f60" fmla="*/ f26 1 f33"/>
              <a:gd name="f61" fmla="*/ f27 1 f33"/>
              <a:gd name="f62" fmla="*/ f26 1 f34"/>
              <a:gd name="f63" fmla="*/ f28 1 f34"/>
              <a:gd name="f64" fmla="*/ f48 1 f33"/>
              <a:gd name="f65" fmla="*/ f49 1 f34"/>
              <a:gd name="f66" fmla="*/ f50 1 f33"/>
              <a:gd name="f67" fmla="*/ f51 1 f34"/>
              <a:gd name="f68" fmla="*/ f52 1 f33"/>
              <a:gd name="f69" fmla="*/ f53 1 f34"/>
              <a:gd name="f70" fmla="*/ f54 1 f33"/>
              <a:gd name="f71" fmla="*/ f55 1 f33"/>
              <a:gd name="f72" fmla="*/ f56 1 f33"/>
              <a:gd name="f73" fmla="*/ f57 1 f34"/>
              <a:gd name="f74" fmla="*/ f58 1 f34"/>
              <a:gd name="f75" fmla="*/ f59 1 f34"/>
              <a:gd name="f76" fmla="*/ f60 f24 1"/>
              <a:gd name="f77" fmla="*/ f61 f24 1"/>
              <a:gd name="f78" fmla="*/ f63 f25 1"/>
              <a:gd name="f79" fmla="*/ f62 f25 1"/>
              <a:gd name="f80" fmla="*/ f64 f24 1"/>
              <a:gd name="f81" fmla="*/ f65 f25 1"/>
              <a:gd name="f82" fmla="*/ f66 f24 1"/>
              <a:gd name="f83" fmla="*/ f67 f25 1"/>
              <a:gd name="f84" fmla="*/ f68 f24 1"/>
              <a:gd name="f85" fmla="*/ f69 f25 1"/>
              <a:gd name="f86" fmla="*/ f70 f24 1"/>
              <a:gd name="f87" fmla="*/ f71 f24 1"/>
              <a:gd name="f88" fmla="*/ f72 f24 1"/>
              <a:gd name="f89" fmla="*/ f73 f25 1"/>
              <a:gd name="f90" fmla="*/ f74 f25 1"/>
              <a:gd name="f91" fmla="*/ f7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5"/>
              </a:cxn>
              <a:cxn ang="f47">
                <a:pos x="f87" y="f83"/>
              </a:cxn>
              <a:cxn ang="f47">
                <a:pos x="f88" y="f81"/>
              </a:cxn>
              <a:cxn ang="f47">
                <a:pos x="f88" y="f89"/>
              </a:cxn>
              <a:cxn ang="f47">
                <a:pos x="f87" y="f90"/>
              </a:cxn>
              <a:cxn ang="f47">
                <a:pos x="f86" y="f91"/>
              </a:cxn>
              <a:cxn ang="f47">
                <a:pos x="f84" y="f91"/>
              </a:cxn>
              <a:cxn ang="f47">
                <a:pos x="f82" y="f90"/>
              </a:cxn>
              <a:cxn ang="f47">
                <a:pos x="f80" y="f89"/>
              </a:cxn>
              <a:cxn ang="f47">
                <a:pos x="f80" y="f81"/>
              </a:cxn>
            </a:cxnLst>
            <a:rect l="f76" t="f79" r="f77" b="f78"/>
            <a:pathLst>
              <a:path w="6860871" h="944640">
                <a:moveTo>
                  <a:pt x="f5" y="f8"/>
                </a:moveTo>
                <a:cubicBezTo>
                  <a:pt x="f5" y="f9"/>
                  <a:pt x="f10" y="f11"/>
                  <a:pt x="f12" y="f12"/>
                </a:cubicBezTo>
                <a:cubicBezTo>
                  <a:pt x="f11" y="f10"/>
                  <a:pt x="f9" y="f5"/>
                  <a:pt x="f8" y="f5"/>
                </a:cubicBezTo>
                <a:lnTo>
                  <a:pt x="f13" y="f5"/>
                </a:lnTo>
                <a:cubicBezTo>
                  <a:pt x="f14" y="f5"/>
                  <a:pt x="f15" y="f10"/>
                  <a:pt x="f16" y="f12"/>
                </a:cubicBezTo>
                <a:cubicBezTo>
                  <a:pt x="f17" y="f11"/>
                  <a:pt x="f6" y="f9"/>
                  <a:pt x="f6" y="f8"/>
                </a:cubicBezTo>
                <a:lnTo>
                  <a:pt x="f6" y="f18"/>
                </a:lnTo>
                <a:cubicBezTo>
                  <a:pt x="f6" y="f19"/>
                  <a:pt x="f17" y="f20"/>
                  <a:pt x="f16" y="f21"/>
                </a:cubicBezTo>
                <a:cubicBezTo>
                  <a:pt x="f15" y="f22"/>
                  <a:pt x="f14" y="f7"/>
                  <a:pt x="f13" y="f7"/>
                </a:cubicBezTo>
                <a:lnTo>
                  <a:pt x="f8" y="f7"/>
                </a:lnTo>
                <a:cubicBezTo>
                  <a:pt x="f9" y="f7"/>
                  <a:pt x="f11" y="f22"/>
                  <a:pt x="f12" y="f21"/>
                </a:cubicBezTo>
                <a:cubicBezTo>
                  <a:pt x="f10" y="f20"/>
                  <a:pt x="f5" y="f19"/>
                  <a:pt x="f5" y="f18"/>
                </a:cubicBezTo>
                <a:lnTo>
                  <a:pt x="f5" y="f8"/>
                </a:lnTo>
                <a:close/>
              </a:path>
            </a:pathLst>
          </a:custGeom>
          <a:noFill/>
          <a:ln w="25402">
            <a:noFill/>
            <a:prstDash val="solid"/>
          </a:ln>
        </p:spPr>
        <p:txBody>
          <a:bodyPr lIns="236765" tIns="46113" rIns="236765" bIns="46113" anchor="ctr"/>
          <a:lstStyle/>
          <a:p>
            <a:pPr defTabSz="1136650">
              <a:lnSpc>
                <a:spcPct val="90000"/>
              </a:lnSpc>
              <a:spcAft>
                <a:spcPts val="1138"/>
              </a:spcAft>
            </a:pPr>
            <a:r>
              <a:rPr lang="pt-BR" sz="2600" b="1">
                <a:solidFill>
                  <a:srgbClr val="FFFFFF"/>
                </a:solidFill>
                <a:latin typeface="Helvetica" pitchFamily="-84" charset="0"/>
              </a:rPr>
              <a:t>Campanhas publicitárias de conscientização, voltadas para o risco de dirigir de maneira imprudente.</a:t>
            </a:r>
          </a:p>
        </p:txBody>
      </p:sp>
      <p:sp>
        <p:nvSpPr>
          <p:cNvPr id="26631" name="Rectangle 2"/>
          <p:cNvSpPr txBox="1">
            <a:spLocks noChangeArrowheads="1"/>
          </p:cNvSpPr>
          <p:nvPr/>
        </p:nvSpPr>
        <p:spPr bwMode="auto">
          <a:xfrm>
            <a:off x="219075" y="161925"/>
            <a:ext cx="8662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dos Transportes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26633" name="Rectangle 1"/>
          <p:cNvSpPr>
            <a:spLocks/>
          </p:cNvSpPr>
          <p:nvPr/>
        </p:nvSpPr>
        <p:spPr bwMode="auto">
          <a:xfrm>
            <a:off x="958850" y="1325563"/>
            <a:ext cx="1115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Ações 2012/2013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9963" y="3119438"/>
            <a:ext cx="10937875" cy="5718175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650" name="Subtítulo 2"/>
          <p:cNvSpPr txBox="1">
            <a:spLocks noGrp="1"/>
          </p:cNvSpPr>
          <p:nvPr>
            <p:ph idx="1"/>
          </p:nvPr>
        </p:nvSpPr>
        <p:spPr bwMode="auto">
          <a:xfrm>
            <a:off x="909638" y="1374775"/>
            <a:ext cx="10806112" cy="173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indent="0" algn="l">
              <a:lnSpc>
                <a:spcPct val="90000"/>
              </a:lnSpc>
              <a:spcBef>
                <a:spcPts val="713"/>
              </a:spcBef>
            </a:pPr>
            <a:r>
              <a:rPr lang="pt-BR" sz="3200" b="1" smtClean="0">
                <a:solidFill>
                  <a:srgbClr val="272727"/>
                </a:solidFill>
                <a:latin typeface="Helvetica" pitchFamily="-84" charset="0"/>
              </a:rPr>
              <a:t>O Ministério dos Transportes atua de forma permanente em operações rodoviárias para a redução de acidentes. Em desenvolvimento pelo DNIT:</a:t>
            </a:r>
            <a:endParaRPr lang="pt-BR" sz="1400" b="1" smtClean="0">
              <a:solidFill>
                <a:srgbClr val="272727"/>
              </a:solidFill>
              <a:latin typeface="Helvetica" pitchFamily="-84" charset="0"/>
            </a:endParaRPr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219075" y="161925"/>
            <a:ext cx="8662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dos Transportes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27653" name="Subtítulo 2"/>
          <p:cNvSpPr txBox="1">
            <a:spLocks/>
          </p:cNvSpPr>
          <p:nvPr/>
        </p:nvSpPr>
        <p:spPr bwMode="auto">
          <a:xfrm>
            <a:off x="1177925" y="3294063"/>
            <a:ext cx="105441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>
              <a:spcAft>
                <a:spcPts val="1800"/>
              </a:spcAft>
              <a:buFont typeface="Arial" pitchFamily="34" charset="0"/>
              <a:buNone/>
            </a:pPr>
            <a:r>
              <a:rPr lang="pt-BR" sz="3200" b="1">
                <a:solidFill>
                  <a:schemeClr val="bg1"/>
                </a:solidFill>
                <a:latin typeface="Helvetica" pitchFamily="-84" charset="0"/>
              </a:rPr>
              <a:t>Plano Nacional de Controle de Velocidade (Radares, Lombadas Eletrônicas, Avanço de Sinal)</a:t>
            </a:r>
          </a:p>
          <a:p>
            <a:pPr marL="0" lvl="1" algn="l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b="1">
                <a:solidFill>
                  <a:schemeClr val="bg1"/>
                </a:solidFill>
                <a:latin typeface="Helvetica" pitchFamily="-84" charset="0"/>
              </a:rPr>
              <a:t>Abrangência: toda a malha rodoviária federal nos 27 estados e no Distrito Federal, a cargo do DNIT</a:t>
            </a:r>
          </a:p>
          <a:p>
            <a:pPr marL="0" lvl="1" algn="l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b="1">
                <a:solidFill>
                  <a:schemeClr val="bg1"/>
                </a:solidFill>
                <a:latin typeface="Helvetica" pitchFamily="-84" charset="0"/>
              </a:rPr>
              <a:t>Instalação de 2.700 equipamentos em pontos críticos de acidentes: 1.180 já operando (519 lombadas, 584 radares e 77 avanços) e mais 1.520 a serem instalados gradativamente até dezembro/2013</a:t>
            </a:r>
          </a:p>
          <a:p>
            <a:pPr marL="0" lvl="2" algn="l">
              <a:spcAft>
                <a:spcPts val="1800"/>
              </a:spcAft>
              <a:buFont typeface="Arial" pitchFamily="34" charset="0"/>
              <a:buNone/>
            </a:pPr>
            <a:r>
              <a:rPr lang="pt-BR" sz="2400" b="1">
                <a:solidFill>
                  <a:schemeClr val="bg1"/>
                </a:solidFill>
                <a:latin typeface="Helvetica" pitchFamily="-84" charset="0"/>
              </a:rPr>
              <a:t>Investimento total de R$ 773 milhões</a:t>
            </a:r>
          </a:p>
          <a:p>
            <a:pPr marL="0" lvl="1" algn="l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b="1">
                <a:solidFill>
                  <a:schemeClr val="bg1"/>
                </a:solidFill>
                <a:latin typeface="Helvetica" pitchFamily="-84" charset="0"/>
              </a:rPr>
              <a:t>Autuados 1 milhão de infratores desde agosto/2012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9963" y="1758950"/>
            <a:ext cx="10937875" cy="5718175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219075" y="161925"/>
            <a:ext cx="8662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dos Transportes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28676" name="Subtítulo 2"/>
          <p:cNvSpPr txBox="1">
            <a:spLocks/>
          </p:cNvSpPr>
          <p:nvPr/>
        </p:nvSpPr>
        <p:spPr bwMode="auto">
          <a:xfrm>
            <a:off x="1177925" y="1933575"/>
            <a:ext cx="105441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>
              <a:spcAft>
                <a:spcPts val="1200"/>
              </a:spcAft>
              <a:buFont typeface="Arial" pitchFamily="34" charset="0"/>
              <a:buNone/>
            </a:pPr>
            <a:r>
              <a:rPr lang="pt-BR" sz="3600" b="1">
                <a:solidFill>
                  <a:srgbClr val="FFFFFF"/>
                </a:solidFill>
                <a:latin typeface="Helvetica" pitchFamily="-84" charset="0"/>
              </a:rPr>
              <a:t>Programa Nacional de Segurança e Sinalização Rodoviária – BR Legal</a:t>
            </a:r>
          </a:p>
          <a:p>
            <a:pPr marL="0" lvl="1" algn="l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b="1">
                <a:solidFill>
                  <a:srgbClr val="FFFFFF"/>
                </a:solidFill>
                <a:latin typeface="Helvetica" pitchFamily="-84" charset="0"/>
              </a:rPr>
              <a:t> Implantação de defensas metálicas, sinalização horizontal e vertical, placas educativas e sinalização turística</a:t>
            </a:r>
          </a:p>
          <a:p>
            <a:pPr marL="0" lvl="1" algn="l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b="1">
                <a:solidFill>
                  <a:srgbClr val="FFFFFF"/>
                </a:solidFill>
                <a:latin typeface="Helvetica" pitchFamily="-84" charset="0"/>
              </a:rPr>
              <a:t>Abrangência: toda a malha rodoviária federal nos 27 estados e no Distrito Federal, a cargo do DNIT</a:t>
            </a:r>
          </a:p>
          <a:p>
            <a:pPr marL="0" lvl="2" algn="l">
              <a:spcAft>
                <a:spcPts val="1200"/>
              </a:spcAft>
            </a:pPr>
            <a:r>
              <a:rPr lang="pt-BR" sz="2400" b="1">
                <a:solidFill>
                  <a:srgbClr val="FFFFFF"/>
                </a:solidFill>
                <a:latin typeface="Helvetica" pitchFamily="-84" charset="0"/>
              </a:rPr>
              <a:t>Primeiros 12,5 mil km a serem contratados até abril/2013</a:t>
            </a:r>
          </a:p>
          <a:p>
            <a:pPr marL="0" lvl="2" algn="l">
              <a:spcAft>
                <a:spcPts val="1200"/>
              </a:spcAft>
              <a:buFont typeface="Arial" pitchFamily="34" charset="0"/>
              <a:buNone/>
            </a:pPr>
            <a:r>
              <a:rPr lang="pt-BR" sz="2400" b="1">
                <a:solidFill>
                  <a:srgbClr val="FFFFFF"/>
                </a:solidFill>
                <a:latin typeface="Helvetica" pitchFamily="-84" charset="0"/>
              </a:rPr>
              <a:t>Restante da malha estará totalmente contratado ainda no 1º semestre de 2013</a:t>
            </a:r>
          </a:p>
          <a:p>
            <a:pPr marL="0" lvl="1" algn="l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b="1">
                <a:solidFill>
                  <a:srgbClr val="FFFFFF"/>
                </a:solidFill>
                <a:latin typeface="Helvetica" pitchFamily="-84" charset="0"/>
              </a:rPr>
              <a:t>Investimento total de R$ 4,2 bilhões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4841134114_5c7104957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188" y="-22225"/>
            <a:ext cx="14684376" cy="978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476875" y="2784475"/>
            <a:ext cx="7527925" cy="4194175"/>
            <a:chOff x="5477097" y="3029602"/>
            <a:chExt cx="7527703" cy="4193817"/>
          </a:xfrm>
        </p:grpSpPr>
        <p:sp>
          <p:nvSpPr>
            <p:cNvPr id="8" name="Rectangle 7"/>
            <p:cNvSpPr/>
            <p:nvPr/>
          </p:nvSpPr>
          <p:spPr>
            <a:xfrm>
              <a:off x="5477097" y="3029602"/>
              <a:ext cx="7527703" cy="4193817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43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2"/>
            <p:cNvSpPr txBox="1"/>
            <p:nvPr/>
          </p:nvSpPr>
          <p:spPr>
            <a:xfrm>
              <a:off x="5545358" y="3255008"/>
              <a:ext cx="7075278" cy="3592206"/>
            </a:xfrm>
            <a:prstGeom prst="rect">
              <a:avLst/>
            </a:prstGeom>
            <a:noFill/>
            <a:ln>
              <a:noFill/>
            </a:ln>
          </p:spPr>
          <p:txBody>
            <a:bodyPr lIns="130046" tIns="65023" rIns="130046" bIns="65023" anchor="ctr" anchorCtr="1"/>
            <a:lstStyle>
              <a:lvl1pPr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 defTabSz="1300163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l" eaLnBrk="1" hangingPunct="1"/>
              <a:r>
                <a:rPr lang="pt-BR" sz="72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Ações do Ministério da Saúde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5663" y="5157788"/>
            <a:ext cx="11052175" cy="3770312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560638"/>
            <a:ext cx="34099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/>
          <p:cNvSpPr txBox="1"/>
          <p:nvPr/>
        </p:nvSpPr>
        <p:spPr>
          <a:xfrm>
            <a:off x="4491038" y="5387975"/>
            <a:ext cx="7681912" cy="3098800"/>
          </a:xfrm>
          <a:prstGeom prst="rect">
            <a:avLst/>
          </a:prstGeom>
          <a:noFill/>
          <a:ln w="9528">
            <a:noFill/>
            <a:prstDash val="solid"/>
            <a:miter/>
          </a:ln>
        </p:spPr>
        <p:txBody>
          <a:bodyPr lIns="130046" tIns="65023" rIns="130046" bIns="65023" anchorCtr="1">
            <a:spAutoFit/>
          </a:bodyPr>
          <a:lstStyle>
            <a:lvl1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pt-BR" sz="2600" b="1">
                <a:solidFill>
                  <a:srgbClr val="FFFFFF"/>
                </a:solidFill>
                <a:latin typeface="Helvetica" pitchFamily="-84" charset="0"/>
                <a:ea typeface="MS PGothic" pitchFamily="34" charset="-128"/>
              </a:rPr>
              <a:t>Subsidiar gestores nacionais no fortalecimento de políticas de prevenção de lesões e mortes no trânsito por meio da qualificação, planejamento, monitoramento, acompanhamento e avaliação das ações.</a:t>
            </a:r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512763" y="161925"/>
            <a:ext cx="66849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Saúde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32774" name="Rectangle 1"/>
          <p:cNvSpPr>
            <a:spLocks/>
          </p:cNvSpPr>
          <p:nvPr/>
        </p:nvSpPr>
        <p:spPr bwMode="auto">
          <a:xfrm>
            <a:off x="958850" y="1325563"/>
            <a:ext cx="1115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Projeto Vida no Trânsito</a:t>
            </a:r>
          </a:p>
        </p:txBody>
      </p:sp>
      <p:sp>
        <p:nvSpPr>
          <p:cNvPr id="32775" name="Rectangle 1"/>
          <p:cNvSpPr>
            <a:spLocks/>
          </p:cNvSpPr>
          <p:nvPr/>
        </p:nvSpPr>
        <p:spPr bwMode="auto">
          <a:xfrm>
            <a:off x="4808538" y="3981450"/>
            <a:ext cx="73342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Objetivo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5663" y="3265488"/>
            <a:ext cx="11052175" cy="5662612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spaço Reservado para Conteúdo 2"/>
          <p:cNvSpPr txBox="1"/>
          <p:nvPr/>
        </p:nvSpPr>
        <p:spPr>
          <a:xfrm>
            <a:off x="855663" y="1490663"/>
            <a:ext cx="10431462" cy="1982787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/>
          <a:lstStyle>
            <a:lvl1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>
              <a:buSzPts val="1800"/>
            </a:pPr>
            <a:r>
              <a:rPr lang="pt-BR" sz="4000" b="1">
                <a:solidFill>
                  <a:srgbClr val="272727"/>
                </a:solidFill>
                <a:latin typeface="Helvetica" pitchFamily="-84" charset="0"/>
                <a:ea typeface="Calibri" pitchFamily="34" charset="0"/>
              </a:rPr>
              <a:t>Intervenções focadas em fatores de risco ou grupo de vítimas mais vulneráveis</a:t>
            </a:r>
          </a:p>
        </p:txBody>
      </p:sp>
      <p:pic>
        <p:nvPicPr>
          <p:cNvPr id="33795" name="Picture 6" descr="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978150"/>
            <a:ext cx="485775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512763" y="161925"/>
            <a:ext cx="66849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Saúde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2" name="Espaço Reservado para Conteúdo 2"/>
          <p:cNvSpPr txBox="1"/>
          <p:nvPr/>
        </p:nvSpPr>
        <p:spPr>
          <a:xfrm>
            <a:off x="1073150" y="3551238"/>
            <a:ext cx="9307513" cy="3938587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/>
          <a:lstStyle>
            <a:lvl1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>
              <a:buSzPts val="1800"/>
            </a:pPr>
            <a: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  <a:t>Foco prioritário:</a:t>
            </a:r>
          </a:p>
          <a:p>
            <a:pPr algn="l" eaLnBrk="1"/>
            <a:endParaRPr lang="pt-BR" sz="2800" b="1">
              <a:solidFill>
                <a:srgbClr val="FFFFFF"/>
              </a:solidFill>
              <a:latin typeface="Helvetica" pitchFamily="-84" charset="0"/>
              <a:ea typeface="Calibri" pitchFamily="34" charset="0"/>
            </a:endParaRPr>
          </a:p>
          <a:p>
            <a:pPr marL="0" lvl="1" algn="l" eaLnBrk="1">
              <a:buClr>
                <a:srgbClr val="003300"/>
              </a:buClr>
              <a:buSzPct val="100000"/>
            </a:pPr>
            <a: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  <a:t>1. No aperfeiçoamento do sistema </a:t>
            </a:r>
            <a:b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</a:br>
            <a: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  <a:t>de informações;</a:t>
            </a:r>
          </a:p>
          <a:p>
            <a:pPr marL="0" lvl="1" algn="l" eaLnBrk="1">
              <a:buClr>
                <a:srgbClr val="003300"/>
              </a:buClr>
              <a:buSzPct val="100000"/>
            </a:pPr>
            <a: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  <a:t>2. Nos fatores de risco de ordem </a:t>
            </a:r>
            <a:b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</a:br>
            <a: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  <a:t>comportamental</a:t>
            </a:r>
          </a:p>
          <a:p>
            <a:pPr marL="0" lvl="3" algn="l" eaLnBrk="1">
              <a:spcBef>
                <a:spcPts val="850"/>
              </a:spcBef>
              <a:buClr>
                <a:srgbClr val="003300"/>
              </a:buClr>
              <a:buSzPct val="100000"/>
            </a:pPr>
            <a: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  <a:t>  • ÁLCOOL E DIREÇÃO</a:t>
            </a:r>
          </a:p>
          <a:p>
            <a:pPr marL="0" lvl="3" algn="l" eaLnBrk="1">
              <a:spcBef>
                <a:spcPts val="850"/>
              </a:spcBef>
              <a:buClr>
                <a:srgbClr val="003300"/>
              </a:buClr>
              <a:buSzPct val="100000"/>
            </a:pPr>
            <a: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  <a:t>  • VELOCIDADE EXCESSIVA OU INADEQUADA</a:t>
            </a:r>
          </a:p>
          <a:p>
            <a:pPr marL="0" lvl="3" algn="l" eaLnBrk="1">
              <a:spcBef>
                <a:spcPts val="850"/>
              </a:spcBef>
              <a:buClr>
                <a:srgbClr val="003300"/>
              </a:buClr>
              <a:buSzPct val="100000"/>
            </a:pPr>
            <a:r>
              <a:rPr lang="pt-BR" sz="2800" b="1">
                <a:solidFill>
                  <a:srgbClr val="FFFFFF"/>
                </a:solidFill>
                <a:latin typeface="Helvetica" pitchFamily="-84" charset="0"/>
                <a:ea typeface="Calibri" pitchFamily="34" charset="0"/>
              </a:rPr>
              <a:t>  • FATORES DE RISCO LOCAL OU GRUPO DE VÍTIMAS PRIORITÁRIOS: motociclista, pedestre e ciclista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5663" y="1535113"/>
            <a:ext cx="11052175" cy="7392987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3" y="2052638"/>
            <a:ext cx="8207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 txBox="1"/>
          <p:nvPr/>
        </p:nvSpPr>
        <p:spPr>
          <a:xfrm>
            <a:off x="1187450" y="1820863"/>
            <a:ext cx="7769225" cy="3625850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/>
          <a:lstStyle>
            <a:lvl1pPr marL="342900" indent="-3429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lvl="1" algn="l" eaLnBrk="1">
              <a:spcBef>
                <a:spcPts val="850"/>
              </a:spcBef>
              <a:buClr>
                <a:srgbClr val="003300"/>
              </a:buClr>
              <a:buSzPct val="100000"/>
            </a:pPr>
            <a:r>
              <a:rPr lang="pt-BR" sz="2800" b="1">
                <a:solidFill>
                  <a:schemeClr val="bg1"/>
                </a:solidFill>
                <a:latin typeface="Helvetica" pitchFamily="-84" charset="0"/>
                <a:ea typeface="Calibri" pitchFamily="34" charset="0"/>
              </a:rPr>
              <a:t>3. No atendimento às vítimas:</a:t>
            </a:r>
          </a:p>
          <a:p>
            <a:pPr marL="0" lvl="1" algn="l" eaLnBrk="1">
              <a:spcBef>
                <a:spcPts val="850"/>
              </a:spcBef>
            </a:pPr>
            <a:endParaRPr lang="pt-BR" sz="2800" b="1">
              <a:solidFill>
                <a:schemeClr val="bg1"/>
              </a:solidFill>
              <a:latin typeface="Helvetica" pitchFamily="-84" charset="0"/>
              <a:ea typeface="Calibri" pitchFamily="34" charset="0"/>
            </a:endParaRPr>
          </a:p>
          <a:p>
            <a:pPr marL="0" lvl="1" algn="l" eaLnBrk="1">
              <a:spcBef>
                <a:spcPts val="850"/>
              </a:spcBef>
            </a:pPr>
            <a:r>
              <a:rPr lang="pt-BR" sz="2800" b="1">
                <a:solidFill>
                  <a:schemeClr val="bg1"/>
                </a:solidFill>
                <a:latin typeface="Helvetica" pitchFamily="-84" charset="0"/>
                <a:ea typeface="Calibri" pitchFamily="34" charset="0"/>
              </a:rPr>
              <a:t>Linha de Cuidados ao Trauma na Rede de Atenção às Urgências e Emergências (RUE) </a:t>
            </a:r>
          </a:p>
          <a:p>
            <a:pPr marL="0" lvl="1" algn="l" eaLnBrk="1">
              <a:spcBef>
                <a:spcPts val="850"/>
              </a:spcBef>
            </a:pPr>
            <a:endParaRPr lang="pt-BR" sz="2800" b="1">
              <a:solidFill>
                <a:schemeClr val="bg1"/>
              </a:solidFill>
              <a:latin typeface="Helvetica" pitchFamily="-84" charset="0"/>
              <a:ea typeface="Calibri" pitchFamily="34" charset="0"/>
            </a:endParaRPr>
          </a:p>
          <a:p>
            <a:pPr marL="0" lvl="3" algn="l" eaLnBrk="1">
              <a:spcBef>
                <a:spcPts val="850"/>
              </a:spcBef>
            </a:pPr>
            <a:r>
              <a:rPr lang="pt-BR" sz="2800" b="1">
                <a:solidFill>
                  <a:schemeClr val="bg1"/>
                </a:solidFill>
                <a:latin typeface="Helvetica" pitchFamily="-84" charset="0"/>
                <a:ea typeface="Calibri" pitchFamily="34" charset="0"/>
              </a:rPr>
              <a:t>OBJETIVOS: Reduzir o número de óbitos e sequelas provocadas por traumas e proporcionar um atendimento mais humanizado no SUS com a melhor organização dos serviços e habilitação de Centros de Traumas.</a:t>
            </a:r>
          </a:p>
          <a:p>
            <a:pPr marL="0" lvl="1" algn="l" eaLnBrk="1">
              <a:spcBef>
                <a:spcPts val="850"/>
              </a:spcBef>
            </a:pPr>
            <a:endParaRPr lang="pt-BR" sz="2800" b="1">
              <a:solidFill>
                <a:schemeClr val="bg1"/>
              </a:solidFill>
              <a:latin typeface="Helvetica" pitchFamily="-84" charset="0"/>
              <a:ea typeface="Calibri" pitchFamily="34" charset="0"/>
            </a:endParaRPr>
          </a:p>
          <a:p>
            <a:pPr marL="0" lvl="1" algn="l" eaLnBrk="1">
              <a:spcBef>
                <a:spcPts val="850"/>
              </a:spcBef>
            </a:pPr>
            <a:endParaRPr lang="pt-BR" sz="2800" b="1">
              <a:solidFill>
                <a:schemeClr val="bg1"/>
              </a:solidFill>
              <a:latin typeface="Helvetica" pitchFamily="-84" charset="0"/>
            </a:endParaRPr>
          </a:p>
          <a:p>
            <a:pPr marL="0" lvl="1" algn="l" eaLnBrk="1">
              <a:spcBef>
                <a:spcPts val="850"/>
              </a:spcBef>
            </a:pPr>
            <a:endParaRPr lang="pt-BR" sz="2800" b="1">
              <a:solidFill>
                <a:schemeClr val="bg1"/>
              </a:solidFill>
              <a:latin typeface="Helvetica" pitchFamily="-84" charset="0"/>
            </a:endParaRPr>
          </a:p>
        </p:txBody>
      </p:sp>
      <p:pic>
        <p:nvPicPr>
          <p:cNvPr id="34820" name="Picture 12" descr="Saúde Toda Ho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13" y="2060575"/>
            <a:ext cx="13049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5" descr="ambulanc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3717925"/>
            <a:ext cx="22336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6" descr="logo_sam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5473700"/>
            <a:ext cx="102393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3"/>
          <p:cNvSpPr txBox="1"/>
          <p:nvPr/>
        </p:nvSpPr>
        <p:spPr>
          <a:xfrm>
            <a:off x="1270000" y="7747000"/>
            <a:ext cx="10414000" cy="931863"/>
          </a:xfrm>
          <a:prstGeom prst="rect">
            <a:avLst/>
          </a:prstGeom>
          <a:solidFill>
            <a:srgbClr val="FFFFCC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lIns="130046" tIns="65023" rIns="130046" bIns="65023">
            <a:spAutoFit/>
          </a:bodyPr>
          <a:lstStyle>
            <a:lvl1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2600" b="1">
                <a:latin typeface="Arial" pitchFamily="34" charset="0"/>
                <a:cs typeface="Arial" pitchFamily="34" charset="0"/>
              </a:rPr>
              <a:t>Financiamento:</a:t>
            </a:r>
          </a:p>
          <a:p>
            <a:pPr eaLnBrk="1" hangingPunct="1"/>
            <a:r>
              <a:rPr lang="pt-BR" sz="2600">
                <a:latin typeface="Arial" pitchFamily="34" charset="0"/>
                <a:cs typeface="Arial" pitchFamily="34" charset="0"/>
              </a:rPr>
              <a:t>Impacto de </a:t>
            </a:r>
            <a:r>
              <a:rPr lang="pt-BR" sz="2600" b="1">
                <a:latin typeface="Arial" pitchFamily="34" charset="0"/>
                <a:cs typeface="Arial" pitchFamily="34" charset="0"/>
              </a:rPr>
              <a:t>R$  265.321.392,67 após habilitação de 319 hospitais</a:t>
            </a:r>
            <a:endParaRPr lang="pt-BR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2"/>
          <p:cNvSpPr txBox="1">
            <a:spLocks noChangeArrowheads="1"/>
          </p:cNvSpPr>
          <p:nvPr/>
        </p:nvSpPr>
        <p:spPr bwMode="auto">
          <a:xfrm>
            <a:off x="512763" y="161925"/>
            <a:ext cx="66849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Saúde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iscalizaca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382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0700" y="642938"/>
            <a:ext cx="9205913" cy="4511675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2"/>
          <p:cNvSpPr txBox="1"/>
          <p:nvPr/>
        </p:nvSpPr>
        <p:spPr>
          <a:xfrm>
            <a:off x="4400550" y="947738"/>
            <a:ext cx="7073900" cy="3592512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 anchor="ctr" anchorCtr="1"/>
          <a:lstStyle>
            <a:lvl1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8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043238"/>
            <a:ext cx="12277725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1"/>
          <p:cNvSpPr txBox="1"/>
          <p:nvPr/>
        </p:nvSpPr>
        <p:spPr>
          <a:xfrm>
            <a:off x="406400" y="8839200"/>
            <a:ext cx="7929563" cy="349250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kern="0">
                <a:latin typeface="Calibri" pitchFamily="34"/>
                <a:ea typeface="ヒラギノ角ゴ ProN W3" charset="0"/>
                <a:cs typeface="Arial"/>
                <a:sym typeface="Gill Sans" charset="0"/>
              </a:rPr>
              <a:t>Fonte: Comitê Gestor Local.</a:t>
            </a:r>
          </a:p>
        </p:txBody>
      </p:sp>
      <p:cxnSp>
        <p:nvCxnSpPr>
          <p:cNvPr id="35843" name="Conector reto 19"/>
          <p:cNvCxnSpPr>
            <a:cxnSpLocks noChangeShapeType="1"/>
          </p:cNvCxnSpPr>
          <p:nvPr/>
        </p:nvCxnSpPr>
        <p:spPr bwMode="auto">
          <a:xfrm>
            <a:off x="2946400" y="7823200"/>
            <a:ext cx="9577388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Conector reto 20"/>
          <p:cNvCxnSpPr>
            <a:cxnSpLocks noChangeShapeType="1"/>
          </p:cNvCxnSpPr>
          <p:nvPr/>
        </p:nvCxnSpPr>
        <p:spPr bwMode="auto">
          <a:xfrm>
            <a:off x="2946400" y="5791200"/>
            <a:ext cx="9577388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Conector reto 21"/>
          <p:cNvCxnSpPr>
            <a:cxnSpLocks noChangeShapeType="1"/>
          </p:cNvCxnSpPr>
          <p:nvPr/>
        </p:nvCxnSpPr>
        <p:spPr bwMode="auto">
          <a:xfrm>
            <a:off x="2946400" y="6807200"/>
            <a:ext cx="9577388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Conector reto 26"/>
          <p:cNvCxnSpPr>
            <a:cxnSpLocks noChangeShapeType="1"/>
          </p:cNvCxnSpPr>
          <p:nvPr/>
        </p:nvCxnSpPr>
        <p:spPr bwMode="auto">
          <a:xfrm>
            <a:off x="2946400" y="4775200"/>
            <a:ext cx="9577388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Rectangle 2"/>
          <p:cNvSpPr txBox="1">
            <a:spLocks noChangeArrowheads="1"/>
          </p:cNvSpPr>
          <p:nvPr/>
        </p:nvSpPr>
        <p:spPr bwMode="auto">
          <a:xfrm>
            <a:off x="512763" y="161925"/>
            <a:ext cx="66849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Saúde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35849" name="Rectangle 1"/>
          <p:cNvSpPr>
            <a:spLocks/>
          </p:cNvSpPr>
          <p:nvPr/>
        </p:nvSpPr>
        <p:spPr bwMode="auto">
          <a:xfrm>
            <a:off x="958850" y="1325563"/>
            <a:ext cx="1115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Principais Resultados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55663" y="3006725"/>
            <a:ext cx="11052175" cy="6311900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0"/>
          <p:cNvSpPr/>
          <p:nvPr/>
        </p:nvSpPr>
        <p:spPr>
          <a:xfrm>
            <a:off x="0" y="58738"/>
            <a:ext cx="261938" cy="53181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lIns="130046" tIns="65023" rIns="130046" bIns="65023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0" y="709613"/>
            <a:ext cx="261938" cy="53181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lIns="130046" tIns="65023" rIns="130046" bIns="65023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0" y="2173288"/>
            <a:ext cx="261938" cy="5302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lIns="130046" tIns="65023" rIns="130046" bIns="65023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tabLst>
                <a:tab pos="3840426" algn="ctr"/>
                <a:tab pos="7680840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7" name="CaixaDeTexto 2"/>
          <p:cNvSpPr txBox="1"/>
          <p:nvPr/>
        </p:nvSpPr>
        <p:spPr>
          <a:xfrm>
            <a:off x="1100138" y="3346450"/>
            <a:ext cx="6831012" cy="2717800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>
                <a:solidFill>
                  <a:srgbClr val="FFFFFF"/>
                </a:solidFill>
                <a:latin typeface="Helvetica"/>
                <a:ea typeface="MS PGothic" pitchFamily="34"/>
                <a:cs typeface="Helvetica"/>
                <a:sym typeface="Gill Sans" charset="0"/>
              </a:rPr>
              <a:t>Expansão do Projeto Vida no Trânsito para:</a:t>
            </a:r>
          </a:p>
          <a:p>
            <a:pPr marL="1013720" lvl="1" indent="-372530" defTabSz="130046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>
                <a:solidFill>
                  <a:srgbClr val="FFFFFF"/>
                </a:solidFill>
                <a:latin typeface="Helvetica"/>
                <a:ea typeface="MS PGothic" pitchFamily="34"/>
                <a:cs typeface="Helvetica"/>
                <a:sym typeface="Gill Sans" charset="0"/>
              </a:rPr>
              <a:t>SES (Estados e DF)</a:t>
            </a:r>
          </a:p>
          <a:p>
            <a:pPr marL="1013720" lvl="1" indent="-372530" defTabSz="130046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>
                <a:solidFill>
                  <a:srgbClr val="FFFFFF"/>
                </a:solidFill>
                <a:latin typeface="Helvetica"/>
                <a:ea typeface="MS PGothic" pitchFamily="34"/>
                <a:cs typeface="Helvetica"/>
                <a:sym typeface="Gill Sans" charset="0"/>
              </a:rPr>
              <a:t>SMS capitais</a:t>
            </a:r>
          </a:p>
          <a:p>
            <a:pPr marL="1013720" lvl="1" indent="-372530" defTabSz="130046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>
                <a:solidFill>
                  <a:srgbClr val="FFFFFF"/>
                </a:solidFill>
                <a:latin typeface="Helvetica"/>
                <a:ea typeface="MS PGothic" pitchFamily="34"/>
                <a:cs typeface="Helvetica"/>
                <a:sym typeface="Gill Sans" charset="0"/>
              </a:rPr>
              <a:t>SMS Cidades com mais de um milhão de habitantes (Campinas/SP e Guarulhos/SP).</a:t>
            </a:r>
          </a:p>
          <a:p>
            <a:pPr marL="1013720" lvl="1" indent="-372530" defTabSz="130046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>
              <a:solidFill>
                <a:srgbClr val="FFFFFF"/>
              </a:solidFill>
              <a:latin typeface="Helvetica"/>
              <a:ea typeface="MS PGothic" pitchFamily="34"/>
              <a:cs typeface="Helvetica"/>
              <a:sym typeface="Gill Sans" charset="0"/>
            </a:endParaRPr>
          </a:p>
        </p:txBody>
      </p:sp>
      <p:sp>
        <p:nvSpPr>
          <p:cNvPr id="9" name="Subtítulo 3"/>
          <p:cNvSpPr txBox="1"/>
          <p:nvPr/>
        </p:nvSpPr>
        <p:spPr>
          <a:xfrm>
            <a:off x="1049338" y="8151813"/>
            <a:ext cx="10588625" cy="100806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lIns="130046" tIns="65023" rIns="130046" bIns="65023" anchorCtr="1"/>
          <a:lstStyle>
            <a:lvl1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>
              <a:spcBef>
                <a:spcPts val="138"/>
              </a:spcBef>
            </a:pPr>
            <a:r>
              <a:rPr lang="pt-BR" sz="2600" b="1">
                <a:solidFill>
                  <a:srgbClr val="800000"/>
                </a:solidFill>
                <a:latin typeface="Helvetica" pitchFamily="-84" charset="0"/>
                <a:ea typeface="Calibri" pitchFamily="34" charset="0"/>
              </a:rPr>
              <a:t>Publicação e repasse de recursos financeiros por meio da Portaria nº 1934/2012 - Total: R$ 12.875.000,00</a:t>
            </a:r>
          </a:p>
          <a:p>
            <a:pPr eaLnBrk="1">
              <a:spcBef>
                <a:spcPts val="1713"/>
              </a:spcBef>
              <a:buClr>
                <a:srgbClr val="003300"/>
              </a:buClr>
              <a:buSzPct val="100000"/>
              <a:buFont typeface="Wingdings" pitchFamily="2" charset="2"/>
              <a:buChar char="§"/>
            </a:pPr>
            <a:endParaRPr lang="pt-BR" sz="2800" b="1">
              <a:solidFill>
                <a:srgbClr val="800000"/>
              </a:solidFill>
              <a:latin typeface="Helvetica" pitchFamily="-84" charset="0"/>
              <a:ea typeface="Calibri" pitchFamily="34" charset="0"/>
            </a:endParaRPr>
          </a:p>
        </p:txBody>
      </p:sp>
      <p:sp>
        <p:nvSpPr>
          <p:cNvPr id="11" name="CaixaDeTexto 2"/>
          <p:cNvSpPr txBox="1"/>
          <p:nvPr/>
        </p:nvSpPr>
        <p:spPr>
          <a:xfrm>
            <a:off x="3629025" y="6026150"/>
            <a:ext cx="7815263" cy="1900238"/>
          </a:xfrm>
          <a:prstGeom prst="rect">
            <a:avLst/>
          </a:prstGeom>
          <a:solidFill>
            <a:srgbClr val="FFFFFF"/>
          </a:solidFill>
          <a:ln w="25402">
            <a:solidFill>
              <a:srgbClr val="4F81BD"/>
            </a:solidFill>
            <a:prstDash val="solid"/>
          </a:ln>
        </p:spPr>
        <p:txBody>
          <a:bodyPr lIns="130046" tIns="65023" rIns="130046" bIns="65023">
            <a:spAutoFit/>
          </a:bodyPr>
          <a:lstStyle>
            <a:lvl1pPr marL="487363" indent="-487363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buSzPct val="100000"/>
              <a:buFont typeface="Arial" pitchFamily="34" charset="0"/>
              <a:buChar char="•"/>
            </a:pPr>
            <a:r>
              <a:rPr lang="pt-BR" sz="2300" b="1">
                <a:latin typeface="Helvetica" pitchFamily="-84" charset="0"/>
                <a:ea typeface="MS PGothic" pitchFamily="34" charset="-128"/>
              </a:rPr>
              <a:t>Resposta do Setor Saúde ao </a:t>
            </a:r>
            <a:r>
              <a:rPr lang="pt-BR" sz="2300" b="1">
                <a:solidFill>
                  <a:srgbClr val="F79646"/>
                </a:solidFill>
                <a:latin typeface="Helvetica" pitchFamily="-84" charset="0"/>
                <a:ea typeface="MS PGothic" pitchFamily="34" charset="-128"/>
              </a:rPr>
              <a:t>Pacto Nacional pela Redução das Mortes no Trânsito;</a:t>
            </a:r>
          </a:p>
          <a:p>
            <a:pPr algn="l" eaLnBrk="1" hangingPunct="1">
              <a:buSzPct val="100000"/>
              <a:buFont typeface="Arial" pitchFamily="34" charset="0"/>
              <a:buChar char="•"/>
            </a:pPr>
            <a:r>
              <a:rPr lang="pt-BR" sz="2300" b="1">
                <a:latin typeface="Helvetica" pitchFamily="-84" charset="0"/>
                <a:ea typeface="MS PGothic" pitchFamily="34" charset="-128"/>
              </a:rPr>
              <a:t>Em conformidade com as recomendações da OMS e Resolução da ONU, que instituiu a </a:t>
            </a:r>
            <a:r>
              <a:rPr lang="pt-BR" sz="2300" b="1">
                <a:solidFill>
                  <a:srgbClr val="F79646"/>
                </a:solidFill>
                <a:latin typeface="Helvetica" pitchFamily="-84" charset="0"/>
                <a:ea typeface="MS PGothic" pitchFamily="34" charset="-128"/>
              </a:rPr>
              <a:t>Década de Ação pela Segurança no Trânsito</a:t>
            </a:r>
          </a:p>
        </p:txBody>
      </p:sp>
      <p:pic>
        <p:nvPicPr>
          <p:cNvPr id="42" name="Picture 6" descr="http://blog.planalto.gov.br/wp-content/uploads/2011/05/bannerpactonacionaltrans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48089" y="2556433"/>
            <a:ext cx="4602259" cy="916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73" name="Rectangle 2"/>
          <p:cNvSpPr txBox="1">
            <a:spLocks noChangeArrowheads="1"/>
          </p:cNvSpPr>
          <p:nvPr/>
        </p:nvSpPr>
        <p:spPr bwMode="auto">
          <a:xfrm>
            <a:off x="512763" y="161925"/>
            <a:ext cx="66849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Saúde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36875" name="Rectangle 1"/>
          <p:cNvSpPr>
            <a:spLocks/>
          </p:cNvSpPr>
          <p:nvPr/>
        </p:nvSpPr>
        <p:spPr bwMode="auto">
          <a:xfrm>
            <a:off x="958850" y="1325563"/>
            <a:ext cx="1115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Projeto Vida no Trânsito 2011/12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76875" y="3028950"/>
            <a:ext cx="7527925" cy="4194175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2"/>
          <p:cNvSpPr txBox="1"/>
          <p:nvPr/>
        </p:nvSpPr>
        <p:spPr>
          <a:xfrm>
            <a:off x="5546725" y="3255963"/>
            <a:ext cx="7073900" cy="3590925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 anchor="ctr" anchorCtr="1"/>
          <a:lstStyle>
            <a:lvl1pPr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defTabSz="13001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7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Ações do Ministério das Cidades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3368675"/>
            <a:ext cx="13004800" cy="6384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9"/>
          <p:cNvSpPr/>
          <p:nvPr/>
        </p:nvSpPr>
        <p:spPr>
          <a:xfrm>
            <a:off x="711200" y="3917950"/>
            <a:ext cx="11058525" cy="58356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130046" tIns="65023" rIns="130046" bIns="65023"/>
          <a:lstStyle/>
          <a:p>
            <a:pPr marL="758596" indent="-758596" algn="just" defTabSz="1300460" fontAlgn="auto">
              <a:spcBef>
                <a:spcPts val="711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>
              <a:latin typeface="Calibri" pitchFamily="34"/>
              <a:ea typeface="MS PGothic" pitchFamily="34"/>
              <a:cs typeface="Arial"/>
              <a:sym typeface="Gill Sans" charset="0"/>
            </a:endParaRPr>
          </a:p>
        </p:txBody>
      </p:sp>
      <p:sp>
        <p:nvSpPr>
          <p:cNvPr id="6" name="AutoShape 10"/>
          <p:cNvSpPr/>
          <p:nvPr/>
        </p:nvSpPr>
        <p:spPr>
          <a:xfrm>
            <a:off x="733425" y="4500563"/>
            <a:ext cx="1331913" cy="123031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400" b="1">
              <a:solidFill>
                <a:schemeClr val="bg1"/>
              </a:solidFill>
              <a:latin typeface="Helvetica" pitchFamily="-84" charset="0"/>
            </a:endParaRPr>
          </a:p>
          <a:p>
            <a:pPr algn="ctr" defTabSz="1300163"/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ABR – 2011</a:t>
            </a:r>
          </a:p>
          <a:p>
            <a:pPr algn="ctr" defTabSz="1300163"/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PARE e PENSE</a:t>
            </a:r>
          </a:p>
          <a:p>
            <a:pPr algn="ctr" defTabSz="1300163"/>
            <a:endParaRPr lang="pt-BR" sz="1400" b="1">
              <a:solidFill>
                <a:schemeClr val="bg1"/>
              </a:solidFill>
              <a:latin typeface="Helvetica" pitchFamily="-84" charset="0"/>
            </a:endParaRPr>
          </a:p>
        </p:txBody>
      </p:sp>
      <p:pic>
        <p:nvPicPr>
          <p:cNvPr id="39940" name="Picture 19" descr="pare e pen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5934075"/>
            <a:ext cx="174307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/>
          <p:nvPr/>
        </p:nvSpPr>
        <p:spPr>
          <a:xfrm>
            <a:off x="2679700" y="4500563"/>
            <a:ext cx="1538288" cy="133191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400" b="1">
              <a:solidFill>
                <a:schemeClr val="bg1"/>
              </a:solidFill>
              <a:latin typeface="Helvetica" pitchFamily="-84" charset="0"/>
            </a:endParaRPr>
          </a:p>
          <a:p>
            <a:pPr algn="ctr" defTabSz="1300163"/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JUN – 2011</a:t>
            </a:r>
          </a:p>
          <a:p>
            <a:pPr algn="ctr" defTabSz="1300163"/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PARADA</a:t>
            </a:r>
          </a:p>
          <a:p>
            <a:pPr algn="ctr" defTabSz="1300163"/>
            <a:endParaRPr lang="pt-BR" sz="1400" b="1">
              <a:solidFill>
                <a:schemeClr val="bg1"/>
              </a:solidFill>
              <a:latin typeface="Helvetica" pitchFamily="-84" charset="0"/>
            </a:endParaRPr>
          </a:p>
        </p:txBody>
      </p:sp>
      <p:pic>
        <p:nvPicPr>
          <p:cNvPr id="39942" name="Picture 20" descr="Cartaz_46x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037263"/>
            <a:ext cx="14716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/>
          <p:nvPr/>
        </p:nvSpPr>
        <p:spPr>
          <a:xfrm>
            <a:off x="4625975" y="4398963"/>
            <a:ext cx="1433513" cy="143351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400" b="1">
              <a:solidFill>
                <a:schemeClr val="bg1"/>
              </a:solidFill>
              <a:latin typeface="Helvetica" pitchFamily="-84" charset="0"/>
            </a:endParaRPr>
          </a:p>
          <a:p>
            <a:pPr algn="ctr" defTabSz="1300163"/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SET – 2011</a:t>
            </a:r>
          </a:p>
          <a:p>
            <a:pPr algn="ctr" defTabSz="1300163"/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Semana </a:t>
            </a:r>
            <a:br>
              <a:rPr lang="pt-BR" sz="1400" b="1">
                <a:solidFill>
                  <a:schemeClr val="bg1"/>
                </a:solidFill>
                <a:latin typeface="Helvetica" pitchFamily="-84" charset="0"/>
              </a:rPr>
            </a:br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Nacional</a:t>
            </a:r>
          </a:p>
          <a:p>
            <a:pPr algn="ctr" defTabSz="1300163"/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De Trânsito</a:t>
            </a:r>
          </a:p>
          <a:p>
            <a:pPr algn="ctr" defTabSz="1300163"/>
            <a:endParaRPr lang="pt-BR" sz="1400" b="1">
              <a:solidFill>
                <a:schemeClr val="bg1"/>
              </a:solidFill>
              <a:latin typeface="Helvetica" pitchFamily="-84" charset="0"/>
            </a:endParaRPr>
          </a:p>
        </p:txBody>
      </p:sp>
      <p:pic>
        <p:nvPicPr>
          <p:cNvPr id="3994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934075"/>
            <a:ext cx="152241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/>
          <p:cNvSpPr/>
          <p:nvPr/>
        </p:nvSpPr>
        <p:spPr>
          <a:xfrm>
            <a:off x="6470650" y="4398963"/>
            <a:ext cx="1741488" cy="143351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400" b="1">
              <a:solidFill>
                <a:schemeClr val="bg1"/>
              </a:solidFill>
              <a:latin typeface="Helvetica" pitchFamily="-84" charset="0"/>
            </a:endParaRPr>
          </a:p>
          <a:p>
            <a:pPr algn="ctr" defTabSz="1300163"/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DEZ – 2011</a:t>
            </a:r>
          </a:p>
          <a:p>
            <a:pPr algn="ctr" defTabSz="1300163"/>
            <a:r>
              <a:rPr lang="pt-BR" sz="1400" b="1">
                <a:solidFill>
                  <a:schemeClr val="bg1"/>
                </a:solidFill>
                <a:latin typeface="Helvetica" pitchFamily="-84" charset="0"/>
              </a:rPr>
              <a:t>FINAL DE ANO</a:t>
            </a:r>
          </a:p>
          <a:p>
            <a:pPr algn="ctr" defTabSz="1300163"/>
            <a:endParaRPr lang="pt-BR" sz="1400" b="1">
              <a:solidFill>
                <a:schemeClr val="bg1"/>
              </a:solidFill>
              <a:latin typeface="Helvetica" pitchFamily="-84" charset="0"/>
            </a:endParaRPr>
          </a:p>
        </p:txBody>
      </p:sp>
      <p:pic>
        <p:nvPicPr>
          <p:cNvPr id="3994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037263"/>
            <a:ext cx="151923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3"/>
          <p:cNvSpPr/>
          <p:nvPr/>
        </p:nvSpPr>
        <p:spPr>
          <a:xfrm>
            <a:off x="8415338" y="4398963"/>
            <a:ext cx="1536700" cy="133191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1" kern="0">
              <a:solidFill>
                <a:schemeClr val="bg1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kern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JAN - 2012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kern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MOTOCICLISTA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1" kern="0">
              <a:solidFill>
                <a:schemeClr val="bg1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pic>
        <p:nvPicPr>
          <p:cNvPr id="39948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037263"/>
            <a:ext cx="151923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3"/>
          <p:cNvSpPr/>
          <p:nvPr/>
        </p:nvSpPr>
        <p:spPr>
          <a:xfrm>
            <a:off x="10566400" y="4398963"/>
            <a:ext cx="1535113" cy="133191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1" kern="0">
              <a:solidFill>
                <a:schemeClr val="bg1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kern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FEV -2012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kern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CARNAVAL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1" kern="0">
              <a:solidFill>
                <a:schemeClr val="bg1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pic>
        <p:nvPicPr>
          <p:cNvPr id="39950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6037263"/>
            <a:ext cx="177641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Rectangle 2"/>
          <p:cNvSpPr txBox="1">
            <a:spLocks noChangeArrowheads="1"/>
          </p:cNvSpPr>
          <p:nvPr/>
        </p:nvSpPr>
        <p:spPr bwMode="auto">
          <a:xfrm>
            <a:off x="358775" y="161925"/>
            <a:ext cx="7602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das Cidades</a:t>
            </a: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39953" name="Rectangle 1"/>
          <p:cNvSpPr>
            <a:spLocks/>
          </p:cNvSpPr>
          <p:nvPr/>
        </p:nvSpPr>
        <p:spPr bwMode="auto">
          <a:xfrm>
            <a:off x="958850" y="1336675"/>
            <a:ext cx="11150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Campanhas Publicitárias</a:t>
            </a:r>
          </a:p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2012/2013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3368675"/>
            <a:ext cx="13004800" cy="6384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9"/>
          <p:cNvSpPr/>
          <p:nvPr/>
        </p:nvSpPr>
        <p:spPr>
          <a:xfrm>
            <a:off x="711200" y="3917950"/>
            <a:ext cx="11058525" cy="58356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130046" tIns="65023" rIns="130046" bIns="65023"/>
          <a:lstStyle/>
          <a:p>
            <a:pPr marL="758596" indent="-758596" algn="just" defTabSz="1300460" fontAlgn="auto">
              <a:spcBef>
                <a:spcPts val="711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>
              <a:latin typeface="Calibri" pitchFamily="34"/>
              <a:ea typeface="MS PGothic" pitchFamily="34"/>
              <a:cs typeface="Arial"/>
              <a:sym typeface="Gill Sans" charset="0"/>
            </a:endParaRPr>
          </a:p>
        </p:txBody>
      </p:sp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358775" y="161925"/>
            <a:ext cx="7602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das Cidades</a:t>
            </a: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40965" name="Rectangle 1"/>
          <p:cNvSpPr>
            <a:spLocks/>
          </p:cNvSpPr>
          <p:nvPr/>
        </p:nvSpPr>
        <p:spPr bwMode="auto">
          <a:xfrm>
            <a:off x="958850" y="1336675"/>
            <a:ext cx="11150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Campanhas Publicitárias</a:t>
            </a:r>
          </a:p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2012/2013</a:t>
            </a:r>
          </a:p>
        </p:txBody>
      </p:sp>
      <p:sp>
        <p:nvSpPr>
          <p:cNvPr id="36" name="AutoShape 13"/>
          <p:cNvSpPr/>
          <p:nvPr/>
        </p:nvSpPr>
        <p:spPr>
          <a:xfrm>
            <a:off x="852488" y="4314825"/>
            <a:ext cx="1401762" cy="14303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ABR -2012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SEMANA SANTA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sp>
        <p:nvSpPr>
          <p:cNvPr id="37" name="AutoShape 13"/>
          <p:cNvSpPr/>
          <p:nvPr/>
        </p:nvSpPr>
        <p:spPr>
          <a:xfrm>
            <a:off x="4625975" y="4314825"/>
            <a:ext cx="1535113" cy="14303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JUN -2012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FESTAS JUNINAS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sp>
        <p:nvSpPr>
          <p:cNvPr id="38" name="AutoShape 13"/>
          <p:cNvSpPr/>
          <p:nvPr/>
        </p:nvSpPr>
        <p:spPr>
          <a:xfrm>
            <a:off x="2592388" y="4314825"/>
            <a:ext cx="1625600" cy="14303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ABR -2012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CORPUS CHRISTI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pic>
        <p:nvPicPr>
          <p:cNvPr id="40969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951538"/>
            <a:ext cx="1397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3" descr="C:\Users\jsa0\AppData\Local\Microsoft\Windows\Temporary Internet Files\Content.Outlook\BCW65VL2\mu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5849938"/>
            <a:ext cx="163512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4" descr="C:\Users\jsa0\AppData\Local\Microsoft\Windows\Temporary Internet Files\Content.Outlook\BCW65VL2\cartaz a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849938"/>
            <a:ext cx="181292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13"/>
          <p:cNvSpPr/>
          <p:nvPr/>
        </p:nvSpPr>
        <p:spPr>
          <a:xfrm>
            <a:off x="6677025" y="4314825"/>
            <a:ext cx="1535113" cy="14303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SET - 2012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SEMANA NACIONAL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DE TRÂNSITO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sp>
        <p:nvSpPr>
          <p:cNvPr id="43" name="AutoShape 13"/>
          <p:cNvSpPr/>
          <p:nvPr/>
        </p:nvSpPr>
        <p:spPr>
          <a:xfrm>
            <a:off x="8723313" y="4314825"/>
            <a:ext cx="1536700" cy="14303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OUT -2012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PARADINHA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sp>
        <p:nvSpPr>
          <p:cNvPr id="44" name="AutoShape 13"/>
          <p:cNvSpPr/>
          <p:nvPr/>
        </p:nvSpPr>
        <p:spPr>
          <a:xfrm>
            <a:off x="10668000" y="4314825"/>
            <a:ext cx="1535113" cy="14303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NOV -2012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CONSCIÊNCIA NO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ker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TRÂNSITO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kern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pic>
        <p:nvPicPr>
          <p:cNvPr id="40975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849938"/>
            <a:ext cx="183197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5849938"/>
            <a:ext cx="1912938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88" y="5849938"/>
            <a:ext cx="1725612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698625"/>
            <a:ext cx="13004800" cy="7977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986" name="Picture 36" descr="FIA_Action_for_Road_Safety_campaig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413000"/>
            <a:ext cx="2527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"/>
          <p:cNvSpPr/>
          <p:nvPr/>
        </p:nvSpPr>
        <p:spPr>
          <a:xfrm>
            <a:off x="384175" y="2733675"/>
            <a:ext cx="2662238" cy="11271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700" b="1" kern="0">
              <a:solidFill>
                <a:srgbClr val="FFFFFF"/>
              </a:solidFill>
              <a:latin typeface="Calibri" pitchFamily="34"/>
              <a:ea typeface="ヒラギノ角ゴ ProN W3" charset="0"/>
              <a:cs typeface="Arial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kern="0">
                <a:solidFill>
                  <a:srgbClr val="FFFFFF"/>
                </a:solidFill>
                <a:latin typeface="Calibri" pitchFamily="34"/>
                <a:ea typeface="ヒラギノ角ゴ ProN W3" charset="0"/>
                <a:cs typeface="Arial"/>
                <a:sym typeface="Gill Sans" charset="0"/>
              </a:rPr>
              <a:t>6 horas de São Paulo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kern="0">
                <a:solidFill>
                  <a:srgbClr val="FFFFFF"/>
                </a:solidFill>
                <a:latin typeface="Calibri" pitchFamily="34"/>
                <a:ea typeface="ヒラギノ角ゴ ProN W3" charset="0"/>
                <a:cs typeface="Arial"/>
                <a:sym typeface="Gill Sans" charset="0"/>
              </a:rPr>
              <a:t>Setembro 2012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1" kern="0">
              <a:solidFill>
                <a:srgbClr val="FFFFFF"/>
              </a:solidFill>
              <a:latin typeface="Calibri" pitchFamily="34"/>
              <a:ea typeface="ヒラギノ角ゴ ProN W3" charset="0"/>
              <a:cs typeface="Arial"/>
              <a:sym typeface="Gill Sans" charset="0"/>
            </a:endParaRPr>
          </a:p>
        </p:txBody>
      </p:sp>
      <p:pic>
        <p:nvPicPr>
          <p:cNvPr id="4198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2012950"/>
            <a:ext cx="40957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7"/>
          <p:cNvSpPr/>
          <p:nvPr/>
        </p:nvSpPr>
        <p:spPr>
          <a:xfrm>
            <a:off x="3217863" y="3143250"/>
            <a:ext cx="1025525" cy="309563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0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6600"/>
          </a:solidFill>
          <a:ln w="9528">
            <a:solidFill>
              <a:srgbClr val="FF6600"/>
            </a:solidFill>
            <a:prstDash val="solid"/>
            <a:miter/>
          </a:ln>
        </p:spPr>
        <p:txBody>
          <a:bodyPr wrap="none" lIns="130046" tIns="65023" rIns="130046" bIns="65023" anchor="ctr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9" name="AutoShape 13"/>
          <p:cNvSpPr/>
          <p:nvPr/>
        </p:nvSpPr>
        <p:spPr>
          <a:xfrm>
            <a:off x="404813" y="5289550"/>
            <a:ext cx="2660650" cy="11271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7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Lançamento Campanha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Permanente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Setembro 2012</a:t>
            </a: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AutoShape 39"/>
          <p:cNvSpPr/>
          <p:nvPr/>
        </p:nvSpPr>
        <p:spPr>
          <a:xfrm>
            <a:off x="3225800" y="5699125"/>
            <a:ext cx="1025525" cy="309563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0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6600"/>
          </a:solidFill>
          <a:ln w="9528">
            <a:solidFill>
              <a:srgbClr val="FF6600"/>
            </a:solidFill>
            <a:prstDash val="solid"/>
            <a:miter/>
          </a:ln>
        </p:spPr>
        <p:txBody>
          <a:bodyPr wrap="none" lIns="130046" tIns="65023" rIns="130046" bIns="65023" anchor="ctr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pic>
        <p:nvPicPr>
          <p:cNvPr id="41992" name="Picture 11" descr="Estatai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522788"/>
            <a:ext cx="410686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3"/>
          <p:cNvSpPr/>
          <p:nvPr/>
        </p:nvSpPr>
        <p:spPr>
          <a:xfrm>
            <a:off x="357188" y="7642225"/>
            <a:ext cx="2662237" cy="11271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7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16º Motocheck up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Setembro 2012</a:t>
            </a: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1994" name="Picture 35" descr="101113_abracicl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7642225"/>
            <a:ext cx="16398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5"/>
          <p:cNvSpPr/>
          <p:nvPr/>
        </p:nvSpPr>
        <p:spPr>
          <a:xfrm>
            <a:off x="3225800" y="8051800"/>
            <a:ext cx="1025525" cy="307975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0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6600"/>
          </a:solidFill>
          <a:ln w="9528">
            <a:solidFill>
              <a:srgbClr val="FF6600"/>
            </a:solidFill>
            <a:prstDash val="solid"/>
            <a:miter/>
          </a:ln>
        </p:spPr>
        <p:txBody>
          <a:bodyPr wrap="none" lIns="130046" tIns="65023" rIns="130046" bIns="65023" anchor="ctr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pic>
        <p:nvPicPr>
          <p:cNvPr id="41996" name="Picture 7" descr="http://www.celsomiranda.com.br/wp-content/uploads/2011/08/CELSO-MIRANDA-MOTO-CHECKUP-260711-0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7108825"/>
            <a:ext cx="410845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4" descr="Logo PARADA_ma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960938"/>
            <a:ext cx="14827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Rectangle 2"/>
          <p:cNvSpPr txBox="1">
            <a:spLocks noChangeArrowheads="1"/>
          </p:cNvSpPr>
          <p:nvPr/>
        </p:nvSpPr>
        <p:spPr bwMode="auto">
          <a:xfrm>
            <a:off x="358775" y="161925"/>
            <a:ext cx="7602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das Cidades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774825"/>
            <a:ext cx="13004800" cy="7978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AutoShape 6"/>
          <p:cNvSpPr/>
          <p:nvPr/>
        </p:nvSpPr>
        <p:spPr>
          <a:xfrm>
            <a:off x="3021013" y="2828925"/>
            <a:ext cx="819150" cy="309563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0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6600"/>
          </a:solidFill>
          <a:ln w="9528">
            <a:solidFill>
              <a:srgbClr val="FF6600"/>
            </a:solidFill>
            <a:prstDash val="solid"/>
            <a:miter/>
          </a:ln>
        </p:spPr>
        <p:txBody>
          <a:bodyPr wrap="none" lIns="130046" tIns="65023" rIns="130046" bIns="65023" anchor="ctr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7" name="AutoShape 8"/>
          <p:cNvSpPr/>
          <p:nvPr/>
        </p:nvSpPr>
        <p:spPr>
          <a:xfrm>
            <a:off x="3021013" y="5378450"/>
            <a:ext cx="819150" cy="309563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0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6600"/>
          </a:solidFill>
          <a:ln w="9528">
            <a:solidFill>
              <a:srgbClr val="FF6600"/>
            </a:solidFill>
            <a:prstDash val="solid"/>
            <a:miter/>
          </a:ln>
        </p:spPr>
        <p:txBody>
          <a:bodyPr wrap="none" lIns="130046" tIns="65023" rIns="130046" bIns="65023" anchor="ctr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pic>
        <p:nvPicPr>
          <p:cNvPr id="43012" name="Picture 11" descr="Anfav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432050"/>
            <a:ext cx="15351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1982788"/>
            <a:ext cx="358298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8" y="1936750"/>
            <a:ext cx="38925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2" descr="petrobras-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5080000"/>
            <a:ext cx="15351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573588"/>
            <a:ext cx="3586163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8" y="4368800"/>
            <a:ext cx="36861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7"/>
          <p:cNvSpPr/>
          <p:nvPr/>
        </p:nvSpPr>
        <p:spPr>
          <a:xfrm>
            <a:off x="3032125" y="7818438"/>
            <a:ext cx="819150" cy="309562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0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6600"/>
          </a:solidFill>
          <a:ln w="9528">
            <a:solidFill>
              <a:srgbClr val="FF6600"/>
            </a:solidFill>
            <a:prstDash val="solid"/>
            <a:miter/>
          </a:ln>
        </p:spPr>
        <p:txBody>
          <a:bodyPr wrap="none" lIns="130046" tIns="65023" rIns="130046" bIns="65023" anchor="ctr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pic>
        <p:nvPicPr>
          <p:cNvPr id="43019" name="Picture 18" descr="itau_masterbrand_volumetric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7407275"/>
            <a:ext cx="13303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8" y="6807200"/>
            <a:ext cx="38401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6807200"/>
            <a:ext cx="358616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Rectangle 2"/>
          <p:cNvSpPr txBox="1">
            <a:spLocks noChangeArrowheads="1"/>
          </p:cNvSpPr>
          <p:nvPr/>
        </p:nvSpPr>
        <p:spPr bwMode="auto">
          <a:xfrm>
            <a:off x="358775" y="161925"/>
            <a:ext cx="7602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das Cidades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4" name="AutoShape 13"/>
          <p:cNvSpPr/>
          <p:nvPr/>
        </p:nvSpPr>
        <p:spPr>
          <a:xfrm>
            <a:off x="284163" y="2447925"/>
            <a:ext cx="2905125" cy="11255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7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Salão do Automóvel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Novembro 2012</a:t>
            </a: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AutoShape 13"/>
          <p:cNvSpPr/>
          <p:nvPr/>
        </p:nvSpPr>
        <p:spPr>
          <a:xfrm>
            <a:off x="153988" y="5175250"/>
            <a:ext cx="2905125" cy="81915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7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Fórmula 1  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Novembro 2012</a:t>
            </a: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AutoShape 13"/>
          <p:cNvSpPr/>
          <p:nvPr/>
        </p:nvSpPr>
        <p:spPr>
          <a:xfrm>
            <a:off x="153988" y="7508875"/>
            <a:ext cx="3240087" cy="11271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7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Dia Mundial em Memória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às Vítimas de Trânsito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Novembro 2012</a:t>
            </a: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774825"/>
            <a:ext cx="13004800" cy="7978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AutoShape 13"/>
          <p:cNvSpPr/>
          <p:nvPr/>
        </p:nvSpPr>
        <p:spPr>
          <a:xfrm>
            <a:off x="617538" y="2336800"/>
            <a:ext cx="2662237" cy="11271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7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Ação Permanente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Bradesco Seguros</a:t>
            </a: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AutoShape 10"/>
          <p:cNvSpPr/>
          <p:nvPr/>
        </p:nvSpPr>
        <p:spPr>
          <a:xfrm>
            <a:off x="3248025" y="2738438"/>
            <a:ext cx="820738" cy="309562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0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6600"/>
          </a:solidFill>
          <a:ln w="9528">
            <a:solidFill>
              <a:srgbClr val="FF6600"/>
            </a:solidFill>
            <a:prstDash val="solid"/>
            <a:miter/>
          </a:ln>
        </p:spPr>
        <p:txBody>
          <a:bodyPr wrap="none" lIns="130046" tIns="65023" rIns="130046" bIns="65023" anchor="ctr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6" name="AutoShape 12"/>
          <p:cNvSpPr/>
          <p:nvPr/>
        </p:nvSpPr>
        <p:spPr>
          <a:xfrm>
            <a:off x="3041650" y="5278438"/>
            <a:ext cx="819150" cy="309562"/>
          </a:xfrm>
          <a:custGeom>
            <a:avLst>
              <a:gd name="f0" fmla="val 162000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0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6600"/>
          </a:solidFill>
          <a:ln w="9528">
            <a:solidFill>
              <a:srgbClr val="FF6600"/>
            </a:solidFill>
            <a:prstDash val="solid"/>
            <a:miter/>
          </a:ln>
        </p:spPr>
        <p:txBody>
          <a:bodyPr wrap="none" lIns="130046" tIns="65023" rIns="130046" bIns="65023" anchor="ctr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pic>
        <p:nvPicPr>
          <p:cNvPr id="44037" name="Picture 29" descr="bradesco-seguros-au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225675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0" descr="fo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828800"/>
            <a:ext cx="34813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38" y="1828800"/>
            <a:ext cx="3230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32" descr="NT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4464050"/>
            <a:ext cx="174148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47" descr="Sest-Senat-Curso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6400"/>
            <a:ext cx="17097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186238"/>
            <a:ext cx="58372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3"/>
          <p:cNvSpPr/>
          <p:nvPr/>
        </p:nvSpPr>
        <p:spPr>
          <a:xfrm>
            <a:off x="617538" y="4867275"/>
            <a:ext cx="2662237" cy="11271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7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Ação Permanente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NTU e Sest/Senat</a:t>
            </a: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AutoShape 13"/>
          <p:cNvSpPr/>
          <p:nvPr/>
        </p:nvSpPr>
        <p:spPr>
          <a:xfrm>
            <a:off x="617538" y="7508875"/>
            <a:ext cx="2662237" cy="11271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4B00"/>
          </a:solidFill>
          <a:ln w="25402">
            <a:noFill/>
            <a:custDash>
              <a:ds d="100000" sp="100000"/>
            </a:custDash>
            <a:round/>
          </a:ln>
        </p:spPr>
        <p:txBody>
          <a:bodyPr wrap="none" lIns="130046" tIns="65023" rIns="130046" bIns="65023" anchor="ctr" anchorCtr="1"/>
          <a:lstStyle/>
          <a:p>
            <a:pPr algn="ctr" defTabSz="1300163"/>
            <a:endParaRPr lang="pt-BR" sz="17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Ação Permanente</a:t>
            </a:r>
          </a:p>
          <a:p>
            <a:pPr algn="ctr" defTabSz="1300163"/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Rede Globo</a:t>
            </a:r>
          </a:p>
          <a:p>
            <a:pPr algn="ctr" defTabSz="1300163"/>
            <a:endParaRPr lang="pt-BR" sz="20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AutoShape 38"/>
          <p:cNvSpPr/>
          <p:nvPr/>
        </p:nvSpPr>
        <p:spPr>
          <a:xfrm>
            <a:off x="3248025" y="7920038"/>
            <a:ext cx="820738" cy="309562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0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6600"/>
          </a:solidFill>
          <a:ln w="9528">
            <a:solidFill>
              <a:srgbClr val="FF6600"/>
            </a:solidFill>
            <a:prstDash val="solid"/>
            <a:miter/>
          </a:ln>
        </p:spPr>
        <p:txBody>
          <a:bodyPr wrap="none" lIns="130046" tIns="65023" rIns="130046" bIns="65023" anchor="ctr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600" kern="0"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pic>
        <p:nvPicPr>
          <p:cNvPr id="44046" name="Picture 39" descr="logo_globo_me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7464425"/>
            <a:ext cx="10858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7010400"/>
            <a:ext cx="3076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6951663"/>
            <a:ext cx="321945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9" name="Rectangle 2"/>
          <p:cNvSpPr txBox="1">
            <a:spLocks noChangeArrowheads="1"/>
          </p:cNvSpPr>
          <p:nvPr/>
        </p:nvSpPr>
        <p:spPr bwMode="auto">
          <a:xfrm>
            <a:off x="358775" y="161925"/>
            <a:ext cx="7602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das Cidades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1"/>
          <p:cNvGrpSpPr>
            <a:grpSpLocks/>
          </p:cNvGrpSpPr>
          <p:nvPr/>
        </p:nvGrpSpPr>
        <p:grpSpPr bwMode="auto">
          <a:xfrm>
            <a:off x="969963" y="2332038"/>
            <a:ext cx="10937875" cy="6635750"/>
            <a:chOff x="970457" y="1512757"/>
            <a:chExt cx="10936750" cy="8064272"/>
          </a:xfrm>
        </p:grpSpPr>
        <p:sp>
          <p:nvSpPr>
            <p:cNvPr id="14" name="Rectangle 13"/>
            <p:cNvSpPr/>
            <p:nvPr/>
          </p:nvSpPr>
          <p:spPr>
            <a:xfrm>
              <a:off x="970457" y="1512757"/>
              <a:ext cx="10936750" cy="1844365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43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970457" y="3586702"/>
              <a:ext cx="10936750" cy="1842436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43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970457" y="5672224"/>
              <a:ext cx="10936750" cy="1844365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43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970457" y="7732664"/>
              <a:ext cx="10936750" cy="1844365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43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Forma livre 5"/>
          <p:cNvSpPr/>
          <p:nvPr/>
        </p:nvSpPr>
        <p:spPr>
          <a:xfrm>
            <a:off x="1430338" y="2503488"/>
            <a:ext cx="9758362" cy="11747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0871"/>
              <a:gd name="f7" fmla="val 776014"/>
              <a:gd name="f8" fmla="val 129338"/>
              <a:gd name="f9" fmla="val 95035"/>
              <a:gd name="f10" fmla="val 13627"/>
              <a:gd name="f11" fmla="val 62138"/>
              <a:gd name="f12" fmla="val 37882"/>
              <a:gd name="f13" fmla="val 13626"/>
              <a:gd name="f14" fmla="val 6731533"/>
              <a:gd name="f15" fmla="val 6765836"/>
              <a:gd name="f16" fmla="val 6798733"/>
              <a:gd name="f17" fmla="val 6822989"/>
              <a:gd name="f18" fmla="val 6847245"/>
              <a:gd name="f19" fmla="val 646676"/>
              <a:gd name="f20" fmla="val 680979"/>
              <a:gd name="f21" fmla="val 6847244"/>
              <a:gd name="f22" fmla="val 713876"/>
              <a:gd name="f23" fmla="val 738132"/>
              <a:gd name="f24" fmla="val 762388"/>
              <a:gd name="f25" fmla="val 762387"/>
              <a:gd name="f26" fmla="+- 0 0 -90"/>
              <a:gd name="f27" fmla="*/ f3 1 6860871"/>
              <a:gd name="f28" fmla="*/ f4 1 776014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6860871"/>
              <a:gd name="f37" fmla="*/ f33 1 776014"/>
              <a:gd name="f38" fmla="*/ 0 f34 1"/>
              <a:gd name="f39" fmla="*/ 129338 f33 1"/>
              <a:gd name="f40" fmla="*/ 37882 f34 1"/>
              <a:gd name="f41" fmla="*/ 37882 f33 1"/>
              <a:gd name="f42" fmla="*/ 129338 f34 1"/>
              <a:gd name="f43" fmla="*/ 0 f33 1"/>
              <a:gd name="f44" fmla="*/ 6731533 f34 1"/>
              <a:gd name="f45" fmla="*/ 6822989 f34 1"/>
              <a:gd name="f46" fmla="*/ 6860871 f34 1"/>
              <a:gd name="f47" fmla="*/ 646676 f33 1"/>
              <a:gd name="f48" fmla="*/ 738132 f33 1"/>
              <a:gd name="f49" fmla="*/ 776014 f33 1"/>
              <a:gd name="f50" fmla="+- f35 0 f1"/>
              <a:gd name="f51" fmla="*/ f38 1 6860871"/>
              <a:gd name="f52" fmla="*/ f39 1 776014"/>
              <a:gd name="f53" fmla="*/ f40 1 6860871"/>
              <a:gd name="f54" fmla="*/ f41 1 776014"/>
              <a:gd name="f55" fmla="*/ f42 1 6860871"/>
              <a:gd name="f56" fmla="*/ f43 1 776014"/>
              <a:gd name="f57" fmla="*/ f44 1 6860871"/>
              <a:gd name="f58" fmla="*/ f45 1 6860871"/>
              <a:gd name="f59" fmla="*/ f46 1 6860871"/>
              <a:gd name="f60" fmla="*/ f47 1 776014"/>
              <a:gd name="f61" fmla="*/ f48 1 776014"/>
              <a:gd name="f62" fmla="*/ f49 1 776014"/>
              <a:gd name="f63" fmla="*/ f29 1 f36"/>
              <a:gd name="f64" fmla="*/ f30 1 f36"/>
              <a:gd name="f65" fmla="*/ f29 1 f37"/>
              <a:gd name="f66" fmla="*/ f31 1 f37"/>
              <a:gd name="f67" fmla="*/ f51 1 f36"/>
              <a:gd name="f68" fmla="*/ f52 1 f37"/>
              <a:gd name="f69" fmla="*/ f53 1 f36"/>
              <a:gd name="f70" fmla="*/ f54 1 f37"/>
              <a:gd name="f71" fmla="*/ f55 1 f36"/>
              <a:gd name="f72" fmla="*/ f56 1 f37"/>
              <a:gd name="f73" fmla="*/ f57 1 f36"/>
              <a:gd name="f74" fmla="*/ f58 1 f36"/>
              <a:gd name="f75" fmla="*/ f59 1 f36"/>
              <a:gd name="f76" fmla="*/ f60 1 f37"/>
              <a:gd name="f77" fmla="*/ f61 1 f37"/>
              <a:gd name="f78" fmla="*/ f62 1 f37"/>
              <a:gd name="f79" fmla="*/ f63 f27 1"/>
              <a:gd name="f80" fmla="*/ f64 f27 1"/>
              <a:gd name="f81" fmla="*/ f66 f28 1"/>
              <a:gd name="f82" fmla="*/ f65 f28 1"/>
              <a:gd name="f83" fmla="*/ f67 f27 1"/>
              <a:gd name="f84" fmla="*/ f68 f28 1"/>
              <a:gd name="f85" fmla="*/ f69 f27 1"/>
              <a:gd name="f86" fmla="*/ f70 f28 1"/>
              <a:gd name="f87" fmla="*/ f71 f27 1"/>
              <a:gd name="f88" fmla="*/ f72 f28 1"/>
              <a:gd name="f89" fmla="*/ f73 f27 1"/>
              <a:gd name="f90" fmla="*/ f74 f27 1"/>
              <a:gd name="f91" fmla="*/ f75 f27 1"/>
              <a:gd name="f92" fmla="*/ f76 f28 1"/>
              <a:gd name="f93" fmla="*/ f77 f28 1"/>
              <a:gd name="f94" fmla="*/ f7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3" y="f84"/>
              </a:cxn>
              <a:cxn ang="f50">
                <a:pos x="f85" y="f86"/>
              </a:cxn>
              <a:cxn ang="f50">
                <a:pos x="f87" y="f88"/>
              </a:cxn>
              <a:cxn ang="f50">
                <a:pos x="f89" y="f88"/>
              </a:cxn>
              <a:cxn ang="f50">
                <a:pos x="f90" y="f86"/>
              </a:cxn>
              <a:cxn ang="f50">
                <a:pos x="f91" y="f84"/>
              </a:cxn>
              <a:cxn ang="f50">
                <a:pos x="f91" y="f92"/>
              </a:cxn>
              <a:cxn ang="f50">
                <a:pos x="f90" y="f93"/>
              </a:cxn>
              <a:cxn ang="f50">
                <a:pos x="f89" y="f94"/>
              </a:cxn>
              <a:cxn ang="f50">
                <a:pos x="f87" y="f94"/>
              </a:cxn>
              <a:cxn ang="f50">
                <a:pos x="f85" y="f93"/>
              </a:cxn>
              <a:cxn ang="f50">
                <a:pos x="f83" y="f92"/>
              </a:cxn>
              <a:cxn ang="f50">
                <a:pos x="f83" y="f84"/>
              </a:cxn>
            </a:cxnLst>
            <a:rect l="f79" t="f82" r="f80" b="f81"/>
            <a:pathLst>
              <a:path w="6860871" h="776014">
                <a:moveTo>
                  <a:pt x="f5" y="f8"/>
                </a:moveTo>
                <a:cubicBezTo>
                  <a:pt x="f5" y="f9"/>
                  <a:pt x="f10" y="f11"/>
                  <a:pt x="f12" y="f12"/>
                </a:cubicBezTo>
                <a:cubicBezTo>
                  <a:pt x="f11" y="f13"/>
                  <a:pt x="f9" y="f5"/>
                  <a:pt x="f8" y="f5"/>
                </a:cubicBezTo>
                <a:lnTo>
                  <a:pt x="f14" y="f5"/>
                </a:lnTo>
                <a:cubicBezTo>
                  <a:pt x="f15" y="f5"/>
                  <a:pt x="f16" y="f10"/>
                  <a:pt x="f17" y="f12"/>
                </a:cubicBezTo>
                <a:cubicBezTo>
                  <a:pt x="f18" y="f11"/>
                  <a:pt x="f6" y="f9"/>
                  <a:pt x="f6" y="f8"/>
                </a:cubicBezTo>
                <a:lnTo>
                  <a:pt x="f6" y="f19"/>
                </a:lnTo>
                <a:cubicBezTo>
                  <a:pt x="f6" y="f20"/>
                  <a:pt x="f21" y="f22"/>
                  <a:pt x="f17" y="f23"/>
                </a:cubicBezTo>
                <a:cubicBezTo>
                  <a:pt x="f16" y="f24"/>
                  <a:pt x="f15" y="f7"/>
                  <a:pt x="f14" y="f7"/>
                </a:cubicBezTo>
                <a:lnTo>
                  <a:pt x="f8" y="f7"/>
                </a:lnTo>
                <a:cubicBezTo>
                  <a:pt x="f9" y="f7"/>
                  <a:pt x="f11" y="f25"/>
                  <a:pt x="f12" y="f23"/>
                </a:cubicBezTo>
                <a:cubicBezTo>
                  <a:pt x="f13" y="f22"/>
                  <a:pt x="f5" y="f20"/>
                  <a:pt x="f5" y="f19"/>
                </a:cubicBezTo>
                <a:lnTo>
                  <a:pt x="f5" y="f8"/>
                </a:lnTo>
                <a:close/>
              </a:path>
            </a:pathLst>
          </a:custGeom>
          <a:noFill/>
          <a:ln w="25402">
            <a:noFill/>
            <a:prstDash val="solid"/>
          </a:ln>
        </p:spPr>
        <p:txBody>
          <a:bodyPr lIns="228535" tIns="37883" rIns="228535" bIns="37883" anchor="ctr"/>
          <a:lstStyle/>
          <a:p>
            <a:pPr defTabSz="1136650">
              <a:lnSpc>
                <a:spcPct val="90000"/>
              </a:lnSpc>
              <a:spcAft>
                <a:spcPts val="1138"/>
              </a:spcAft>
            </a:pPr>
            <a:r>
              <a:rPr lang="pt-BR" sz="2600" b="1">
                <a:solidFill>
                  <a:srgbClr val="FFFFFF"/>
                </a:solidFill>
                <a:latin typeface="Helvetica" pitchFamily="-84" charset="0"/>
              </a:rPr>
              <a:t>Duração:  15/12/2012 a 13/02/2013. </a:t>
            </a:r>
            <a:endParaRPr lang="pt-BR" sz="2600" b="1">
              <a:solidFill>
                <a:srgbClr val="FF0000"/>
              </a:solidFill>
              <a:latin typeface="Helvetica" pitchFamily="-84" charset="0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1447800" y="4216400"/>
            <a:ext cx="9740900" cy="12382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580"/>
              <a:gd name="f7" fmla="val 819327"/>
              <a:gd name="f8" fmla="val 136557"/>
              <a:gd name="f9" fmla="val 100340"/>
              <a:gd name="f10" fmla="val 14387"/>
              <a:gd name="f11" fmla="val 65606"/>
              <a:gd name="f12" fmla="val 39997"/>
              <a:gd name="f13" fmla="val 14388"/>
              <a:gd name="f14" fmla="val 1"/>
              <a:gd name="f15" fmla="val 6713023"/>
              <a:gd name="f16" fmla="val 6749240"/>
              <a:gd name="f17" fmla="val 6783974"/>
              <a:gd name="f18" fmla="val 6809583"/>
              <a:gd name="f19" fmla="val 6835192"/>
              <a:gd name="f20" fmla="val 6849579"/>
              <a:gd name="f21" fmla="val 318628"/>
              <a:gd name="f22" fmla="val 500699"/>
              <a:gd name="f23" fmla="val 682770"/>
              <a:gd name="f24" fmla="val 718987"/>
              <a:gd name="f25" fmla="val 6835193"/>
              <a:gd name="f26" fmla="val 753721"/>
              <a:gd name="f27" fmla="val 779330"/>
              <a:gd name="f28" fmla="val 804939"/>
              <a:gd name="f29" fmla="val 804940"/>
              <a:gd name="f30" fmla="+- 0 0 -90"/>
              <a:gd name="f31" fmla="*/ f3 1 6849580"/>
              <a:gd name="f32" fmla="*/ f4 1 819327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6849580"/>
              <a:gd name="f41" fmla="*/ f37 1 819327"/>
              <a:gd name="f42" fmla="*/ 0 f38 1"/>
              <a:gd name="f43" fmla="*/ 136557 f37 1"/>
              <a:gd name="f44" fmla="*/ 39997 f38 1"/>
              <a:gd name="f45" fmla="*/ 39997 f37 1"/>
              <a:gd name="f46" fmla="*/ 136557 f38 1"/>
              <a:gd name="f47" fmla="*/ 1 f37 1"/>
              <a:gd name="f48" fmla="*/ 6713023 f38 1"/>
              <a:gd name="f49" fmla="*/ 0 f37 1"/>
              <a:gd name="f50" fmla="*/ 6809583 f38 1"/>
              <a:gd name="f51" fmla="*/ 6849579 f38 1"/>
              <a:gd name="f52" fmla="*/ 6849580 f38 1"/>
              <a:gd name="f53" fmla="*/ 682770 f37 1"/>
              <a:gd name="f54" fmla="*/ 779330 f37 1"/>
              <a:gd name="f55" fmla="*/ 819327 f37 1"/>
              <a:gd name="f56" fmla="+- f39 0 f1"/>
              <a:gd name="f57" fmla="*/ f42 1 6849580"/>
              <a:gd name="f58" fmla="*/ f43 1 819327"/>
              <a:gd name="f59" fmla="*/ f44 1 6849580"/>
              <a:gd name="f60" fmla="*/ f45 1 819327"/>
              <a:gd name="f61" fmla="*/ f46 1 6849580"/>
              <a:gd name="f62" fmla="*/ f47 1 819327"/>
              <a:gd name="f63" fmla="*/ f48 1 6849580"/>
              <a:gd name="f64" fmla="*/ f49 1 819327"/>
              <a:gd name="f65" fmla="*/ f50 1 6849580"/>
              <a:gd name="f66" fmla="*/ f51 1 6849580"/>
              <a:gd name="f67" fmla="*/ f52 1 6849580"/>
              <a:gd name="f68" fmla="*/ f53 1 819327"/>
              <a:gd name="f69" fmla="*/ f54 1 819327"/>
              <a:gd name="f70" fmla="*/ f55 1 819327"/>
              <a:gd name="f71" fmla="*/ f33 1 f40"/>
              <a:gd name="f72" fmla="*/ f34 1 f40"/>
              <a:gd name="f73" fmla="*/ f33 1 f41"/>
              <a:gd name="f74" fmla="*/ f35 1 f41"/>
              <a:gd name="f75" fmla="*/ f57 1 f40"/>
              <a:gd name="f76" fmla="*/ f58 1 f41"/>
              <a:gd name="f77" fmla="*/ f59 1 f40"/>
              <a:gd name="f78" fmla="*/ f60 1 f41"/>
              <a:gd name="f79" fmla="*/ f61 1 f40"/>
              <a:gd name="f80" fmla="*/ f62 1 f41"/>
              <a:gd name="f81" fmla="*/ f63 1 f40"/>
              <a:gd name="f82" fmla="*/ f64 1 f41"/>
              <a:gd name="f83" fmla="*/ f65 1 f40"/>
              <a:gd name="f84" fmla="*/ f66 1 f40"/>
              <a:gd name="f85" fmla="*/ f67 1 f40"/>
              <a:gd name="f86" fmla="*/ f68 1 f41"/>
              <a:gd name="f87" fmla="*/ f69 1 f41"/>
              <a:gd name="f88" fmla="*/ f70 1 f41"/>
              <a:gd name="f89" fmla="*/ f71 f31 1"/>
              <a:gd name="f90" fmla="*/ f72 f31 1"/>
              <a:gd name="f91" fmla="*/ f74 f32 1"/>
              <a:gd name="f92" fmla="*/ f73 f32 1"/>
              <a:gd name="f93" fmla="*/ f75 f31 1"/>
              <a:gd name="f94" fmla="*/ f76 f32 1"/>
              <a:gd name="f95" fmla="*/ f77 f31 1"/>
              <a:gd name="f96" fmla="*/ f78 f32 1"/>
              <a:gd name="f97" fmla="*/ f79 f31 1"/>
              <a:gd name="f98" fmla="*/ f80 f32 1"/>
              <a:gd name="f99" fmla="*/ f81 f31 1"/>
              <a:gd name="f100" fmla="*/ f82 f32 1"/>
              <a:gd name="f101" fmla="*/ f83 f31 1"/>
              <a:gd name="f102" fmla="*/ f84 f31 1"/>
              <a:gd name="f103" fmla="*/ f85 f31 1"/>
              <a:gd name="f104" fmla="*/ f86 f32 1"/>
              <a:gd name="f105" fmla="*/ f87 f32 1"/>
              <a:gd name="f106" fmla="*/ f88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101" y="f96"/>
              </a:cxn>
              <a:cxn ang="f56">
                <a:pos x="f102" y="f94"/>
              </a:cxn>
              <a:cxn ang="f56">
                <a:pos x="f103" y="f104"/>
              </a:cxn>
              <a:cxn ang="f56">
                <a:pos x="f101" y="f105"/>
              </a:cxn>
              <a:cxn ang="f56">
                <a:pos x="f99" y="f106"/>
              </a:cxn>
              <a:cxn ang="f56">
                <a:pos x="f97" y="f106"/>
              </a:cxn>
              <a:cxn ang="f56">
                <a:pos x="f95" y="f105"/>
              </a:cxn>
              <a:cxn ang="f56">
                <a:pos x="f93" y="f104"/>
              </a:cxn>
              <a:cxn ang="f56">
                <a:pos x="f93" y="f94"/>
              </a:cxn>
            </a:cxnLst>
            <a:rect l="f89" t="f92" r="f90" b="f91"/>
            <a:pathLst>
              <a:path w="6849580" h="819327">
                <a:moveTo>
                  <a:pt x="f5" y="f8"/>
                </a:moveTo>
                <a:cubicBezTo>
                  <a:pt x="f5" y="f9"/>
                  <a:pt x="f10" y="f11"/>
                  <a:pt x="f12" y="f12"/>
                </a:cubicBezTo>
                <a:cubicBezTo>
                  <a:pt x="f11" y="f13"/>
                  <a:pt x="f9" y="f5"/>
                  <a:pt x="f8" y="f14"/>
                </a:cubicBezTo>
                <a:lnTo>
                  <a:pt x="f15" y="f5"/>
                </a:lnTo>
                <a:cubicBezTo>
                  <a:pt x="f16" y="f5"/>
                  <a:pt x="f17" y="f10"/>
                  <a:pt x="f18" y="f12"/>
                </a:cubicBezTo>
                <a:cubicBezTo>
                  <a:pt x="f19" y="f11"/>
                  <a:pt x="f6" y="f9"/>
                  <a:pt x="f20" y="f8"/>
                </a:cubicBezTo>
                <a:cubicBezTo>
                  <a:pt x="f20" y="f21"/>
                  <a:pt x="f6" y="f22"/>
                  <a:pt x="f6" y="f23"/>
                </a:cubicBezTo>
                <a:cubicBezTo>
                  <a:pt x="f6" y="f24"/>
                  <a:pt x="f25" y="f26"/>
                  <a:pt x="f18" y="f27"/>
                </a:cubicBezTo>
                <a:cubicBezTo>
                  <a:pt x="f17" y="f28"/>
                  <a:pt x="f16" y="f7"/>
                  <a:pt x="f15" y="f7"/>
                </a:cubicBezTo>
                <a:lnTo>
                  <a:pt x="f8" y="f7"/>
                </a:lnTo>
                <a:cubicBezTo>
                  <a:pt x="f9" y="f7"/>
                  <a:pt x="f11" y="f29"/>
                  <a:pt x="f12" y="f27"/>
                </a:cubicBezTo>
                <a:cubicBezTo>
                  <a:pt x="f13" y="f26"/>
                  <a:pt x="f5" y="f24"/>
                  <a:pt x="f5" y="f23"/>
                </a:cubicBezTo>
                <a:lnTo>
                  <a:pt x="f5" y="f8"/>
                </a:lnTo>
                <a:close/>
              </a:path>
            </a:pathLst>
          </a:custGeom>
          <a:noFill/>
          <a:ln w="25402">
            <a:noFill/>
            <a:prstDash val="solid"/>
          </a:ln>
        </p:spPr>
        <p:txBody>
          <a:bodyPr lIns="230648" tIns="39995" rIns="230648" bIns="39995" anchor="ctr"/>
          <a:lstStyle/>
          <a:p>
            <a:pPr defTabSz="1136650">
              <a:lnSpc>
                <a:spcPct val="90000"/>
              </a:lnSpc>
              <a:spcAft>
                <a:spcPts val="1138"/>
              </a:spcAft>
            </a:pPr>
            <a:r>
              <a:rPr lang="pt-BR" sz="2600" b="1">
                <a:solidFill>
                  <a:srgbClr val="FFFFFF"/>
                </a:solidFill>
                <a:latin typeface="Helvetica" pitchFamily="-84" charset="0"/>
              </a:rPr>
              <a:t>Operações Integradas (PRF, DETRANs, Polícias Militares, Polícias Civis, órgãos municipais e estaduais de trânsito,concessionárias de rodovias).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1430338" y="5957888"/>
            <a:ext cx="9758362" cy="11160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0871"/>
              <a:gd name="f7" fmla="val 738000"/>
              <a:gd name="f8" fmla="val 123002"/>
              <a:gd name="f9" fmla="val 90380"/>
              <a:gd name="f10" fmla="val 12959"/>
              <a:gd name="f11" fmla="val 59094"/>
              <a:gd name="f12" fmla="val 36027"/>
              <a:gd name="f13" fmla="val 36026"/>
              <a:gd name="f14" fmla="val 123003"/>
              <a:gd name="f15" fmla="val 6737869"/>
              <a:gd name="f16" fmla="val 6770491"/>
              <a:gd name="f17" fmla="val 6801777"/>
              <a:gd name="f18" fmla="val 6824845"/>
              <a:gd name="f19" fmla="val 6847912"/>
              <a:gd name="f20" fmla="val 614998"/>
              <a:gd name="f21" fmla="val 647620"/>
              <a:gd name="f22" fmla="val 678906"/>
              <a:gd name="f23" fmla="val 701974"/>
              <a:gd name="f24" fmla="val 6801778"/>
              <a:gd name="f25" fmla="val 725041"/>
              <a:gd name="f26" fmla="val 6770492"/>
              <a:gd name="f27" fmla="val 701973"/>
              <a:gd name="f28" fmla="val 614997"/>
              <a:gd name="f29" fmla="+- 0 0 -90"/>
              <a:gd name="f30" fmla="*/ f3 1 6860871"/>
              <a:gd name="f31" fmla="*/ f4 1 738000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6860871"/>
              <a:gd name="f40" fmla="*/ f36 1 738000"/>
              <a:gd name="f41" fmla="*/ 0 f37 1"/>
              <a:gd name="f42" fmla="*/ 123002 f36 1"/>
              <a:gd name="f43" fmla="*/ 36027 f37 1"/>
              <a:gd name="f44" fmla="*/ 36026 f36 1"/>
              <a:gd name="f45" fmla="*/ 123003 f37 1"/>
              <a:gd name="f46" fmla="*/ 0 f36 1"/>
              <a:gd name="f47" fmla="*/ 6737869 f37 1"/>
              <a:gd name="f48" fmla="*/ 6824845 f37 1"/>
              <a:gd name="f49" fmla="*/ 36027 f36 1"/>
              <a:gd name="f50" fmla="*/ 6860871 f37 1"/>
              <a:gd name="f51" fmla="*/ 123003 f36 1"/>
              <a:gd name="f52" fmla="*/ 614998 f36 1"/>
              <a:gd name="f53" fmla="*/ 701974 f36 1"/>
              <a:gd name="f54" fmla="*/ 738000 f36 1"/>
              <a:gd name="f55" fmla="*/ 123002 f37 1"/>
              <a:gd name="f56" fmla="*/ 36026 f37 1"/>
              <a:gd name="f57" fmla="*/ 701973 f36 1"/>
              <a:gd name="f58" fmla="*/ 614997 f36 1"/>
              <a:gd name="f59" fmla="+- f38 0 f1"/>
              <a:gd name="f60" fmla="*/ f41 1 6860871"/>
              <a:gd name="f61" fmla="*/ f42 1 738000"/>
              <a:gd name="f62" fmla="*/ f43 1 6860871"/>
              <a:gd name="f63" fmla="*/ f44 1 738000"/>
              <a:gd name="f64" fmla="*/ f45 1 6860871"/>
              <a:gd name="f65" fmla="*/ f46 1 738000"/>
              <a:gd name="f66" fmla="*/ f47 1 6860871"/>
              <a:gd name="f67" fmla="*/ f48 1 6860871"/>
              <a:gd name="f68" fmla="*/ f49 1 738000"/>
              <a:gd name="f69" fmla="*/ f50 1 6860871"/>
              <a:gd name="f70" fmla="*/ f51 1 738000"/>
              <a:gd name="f71" fmla="*/ f52 1 738000"/>
              <a:gd name="f72" fmla="*/ f53 1 738000"/>
              <a:gd name="f73" fmla="*/ f54 1 738000"/>
              <a:gd name="f74" fmla="*/ f55 1 6860871"/>
              <a:gd name="f75" fmla="*/ f56 1 6860871"/>
              <a:gd name="f76" fmla="*/ f57 1 738000"/>
              <a:gd name="f77" fmla="*/ f58 1 738000"/>
              <a:gd name="f78" fmla="*/ f32 1 f39"/>
              <a:gd name="f79" fmla="*/ f33 1 f39"/>
              <a:gd name="f80" fmla="*/ f32 1 f40"/>
              <a:gd name="f81" fmla="*/ f34 1 f40"/>
              <a:gd name="f82" fmla="*/ f60 1 f39"/>
              <a:gd name="f83" fmla="*/ f61 1 f40"/>
              <a:gd name="f84" fmla="*/ f62 1 f39"/>
              <a:gd name="f85" fmla="*/ f63 1 f40"/>
              <a:gd name="f86" fmla="*/ f64 1 f39"/>
              <a:gd name="f87" fmla="*/ f65 1 f40"/>
              <a:gd name="f88" fmla="*/ f66 1 f39"/>
              <a:gd name="f89" fmla="*/ f67 1 f39"/>
              <a:gd name="f90" fmla="*/ f68 1 f40"/>
              <a:gd name="f91" fmla="*/ f69 1 f39"/>
              <a:gd name="f92" fmla="*/ f70 1 f40"/>
              <a:gd name="f93" fmla="*/ f71 1 f40"/>
              <a:gd name="f94" fmla="*/ f72 1 f40"/>
              <a:gd name="f95" fmla="*/ f73 1 f40"/>
              <a:gd name="f96" fmla="*/ f74 1 f39"/>
              <a:gd name="f97" fmla="*/ f75 1 f39"/>
              <a:gd name="f98" fmla="*/ f76 1 f40"/>
              <a:gd name="f99" fmla="*/ f77 1 f40"/>
              <a:gd name="f100" fmla="*/ f78 f30 1"/>
              <a:gd name="f101" fmla="*/ f79 f30 1"/>
              <a:gd name="f102" fmla="*/ f81 f31 1"/>
              <a:gd name="f103" fmla="*/ f80 f31 1"/>
              <a:gd name="f104" fmla="*/ f82 f30 1"/>
              <a:gd name="f105" fmla="*/ f83 f31 1"/>
              <a:gd name="f106" fmla="*/ f84 f30 1"/>
              <a:gd name="f107" fmla="*/ f85 f31 1"/>
              <a:gd name="f108" fmla="*/ f86 f30 1"/>
              <a:gd name="f109" fmla="*/ f87 f31 1"/>
              <a:gd name="f110" fmla="*/ f88 f30 1"/>
              <a:gd name="f111" fmla="*/ f89 f30 1"/>
              <a:gd name="f112" fmla="*/ f90 f31 1"/>
              <a:gd name="f113" fmla="*/ f91 f30 1"/>
              <a:gd name="f114" fmla="*/ f92 f31 1"/>
              <a:gd name="f115" fmla="*/ f93 f31 1"/>
              <a:gd name="f116" fmla="*/ f94 f31 1"/>
              <a:gd name="f117" fmla="*/ f95 f31 1"/>
              <a:gd name="f118" fmla="*/ f96 f30 1"/>
              <a:gd name="f119" fmla="*/ f97 f30 1"/>
              <a:gd name="f120" fmla="*/ f98 f31 1"/>
              <a:gd name="f121" fmla="*/ f99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104" y="f105"/>
              </a:cxn>
              <a:cxn ang="f59">
                <a:pos x="f106" y="f107"/>
              </a:cxn>
              <a:cxn ang="f59">
                <a:pos x="f108" y="f109"/>
              </a:cxn>
              <a:cxn ang="f59">
                <a:pos x="f110" y="f109"/>
              </a:cxn>
              <a:cxn ang="f59">
                <a:pos x="f111" y="f112"/>
              </a:cxn>
              <a:cxn ang="f59">
                <a:pos x="f113" y="f114"/>
              </a:cxn>
              <a:cxn ang="f59">
                <a:pos x="f113" y="f115"/>
              </a:cxn>
              <a:cxn ang="f59">
                <a:pos x="f111" y="f116"/>
              </a:cxn>
              <a:cxn ang="f59">
                <a:pos x="f110" y="f117"/>
              </a:cxn>
              <a:cxn ang="f59">
                <a:pos x="f118" y="f117"/>
              </a:cxn>
              <a:cxn ang="f59">
                <a:pos x="f119" y="f120"/>
              </a:cxn>
              <a:cxn ang="f59">
                <a:pos x="f104" y="f121"/>
              </a:cxn>
              <a:cxn ang="f59">
                <a:pos x="f104" y="f105"/>
              </a:cxn>
            </a:cxnLst>
            <a:rect l="f100" t="f103" r="f101" b="f102"/>
            <a:pathLst>
              <a:path w="6860871" h="738000">
                <a:moveTo>
                  <a:pt x="f5" y="f8"/>
                </a:moveTo>
                <a:cubicBezTo>
                  <a:pt x="f5" y="f9"/>
                  <a:pt x="f10" y="f11"/>
                  <a:pt x="f12" y="f13"/>
                </a:cubicBezTo>
                <a:cubicBezTo>
                  <a:pt x="f11" y="f10"/>
                  <a:pt x="f9" y="f5"/>
                  <a:pt x="f14" y="f5"/>
                </a:cubicBezTo>
                <a:lnTo>
                  <a:pt x="f15" y="f5"/>
                </a:lnTo>
                <a:cubicBezTo>
                  <a:pt x="f16" y="f5"/>
                  <a:pt x="f17" y="f10"/>
                  <a:pt x="f18" y="f12"/>
                </a:cubicBezTo>
                <a:cubicBezTo>
                  <a:pt x="f19" y="f11"/>
                  <a:pt x="f6" y="f9"/>
                  <a:pt x="f6" y="f14"/>
                </a:cubicBezTo>
                <a:lnTo>
                  <a:pt x="f6" y="f20"/>
                </a:lnTo>
                <a:cubicBezTo>
                  <a:pt x="f6" y="f21"/>
                  <a:pt x="f19" y="f22"/>
                  <a:pt x="f18" y="f23"/>
                </a:cubicBezTo>
                <a:cubicBezTo>
                  <a:pt x="f24" y="f25"/>
                  <a:pt x="f26" y="f7"/>
                  <a:pt x="f15" y="f7"/>
                </a:cubicBezTo>
                <a:lnTo>
                  <a:pt x="f8" y="f7"/>
                </a:lnTo>
                <a:cubicBezTo>
                  <a:pt x="f9" y="f7"/>
                  <a:pt x="f11" y="f25"/>
                  <a:pt x="f13" y="f27"/>
                </a:cubicBezTo>
                <a:cubicBezTo>
                  <a:pt x="f10" y="f22"/>
                  <a:pt x="f5" y="f21"/>
                  <a:pt x="f5" y="f28"/>
                </a:cubicBezTo>
                <a:lnTo>
                  <a:pt x="f5" y="f8"/>
                </a:lnTo>
                <a:close/>
              </a:path>
            </a:pathLst>
          </a:custGeom>
          <a:noFill/>
          <a:ln w="25402">
            <a:noFill/>
            <a:prstDash val="solid"/>
          </a:ln>
        </p:spPr>
        <p:txBody>
          <a:bodyPr lIns="226679" tIns="36027" rIns="226679" bIns="36027" anchor="ctr"/>
          <a:lstStyle/>
          <a:p>
            <a:pPr defTabSz="1136650">
              <a:lnSpc>
                <a:spcPct val="90000"/>
              </a:lnSpc>
              <a:spcAft>
                <a:spcPts val="1138"/>
              </a:spcAft>
            </a:pPr>
            <a:r>
              <a:rPr lang="pt-BR" sz="2600" b="1">
                <a:solidFill>
                  <a:srgbClr val="FFFFFF"/>
                </a:solidFill>
                <a:latin typeface="Helvetica" pitchFamily="-84" charset="0"/>
              </a:rPr>
              <a:t>Distribuição de 1.000.000 de bafômetros para atividades educativas dos órgãos estaduais e municipais de trânsito.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1430338" y="7578725"/>
            <a:ext cx="9758362" cy="1117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0871"/>
              <a:gd name="f7" fmla="val 738000"/>
              <a:gd name="f8" fmla="val 123002"/>
              <a:gd name="f9" fmla="val 90380"/>
              <a:gd name="f10" fmla="val 12959"/>
              <a:gd name="f11" fmla="val 59094"/>
              <a:gd name="f12" fmla="val 36027"/>
              <a:gd name="f13" fmla="val 36026"/>
              <a:gd name="f14" fmla="val 123003"/>
              <a:gd name="f15" fmla="val 6737869"/>
              <a:gd name="f16" fmla="val 6770491"/>
              <a:gd name="f17" fmla="val 6801777"/>
              <a:gd name="f18" fmla="val 6824845"/>
              <a:gd name="f19" fmla="val 6847912"/>
              <a:gd name="f20" fmla="val 614998"/>
              <a:gd name="f21" fmla="val 647620"/>
              <a:gd name="f22" fmla="val 678906"/>
              <a:gd name="f23" fmla="val 701974"/>
              <a:gd name="f24" fmla="val 6801778"/>
              <a:gd name="f25" fmla="val 725041"/>
              <a:gd name="f26" fmla="val 6770492"/>
              <a:gd name="f27" fmla="val 701973"/>
              <a:gd name="f28" fmla="val 614997"/>
              <a:gd name="f29" fmla="+- 0 0 -90"/>
              <a:gd name="f30" fmla="*/ f3 1 6860871"/>
              <a:gd name="f31" fmla="*/ f4 1 738000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6860871"/>
              <a:gd name="f40" fmla="*/ f36 1 738000"/>
              <a:gd name="f41" fmla="*/ 0 f37 1"/>
              <a:gd name="f42" fmla="*/ 123002 f36 1"/>
              <a:gd name="f43" fmla="*/ 36027 f37 1"/>
              <a:gd name="f44" fmla="*/ 36026 f36 1"/>
              <a:gd name="f45" fmla="*/ 123003 f37 1"/>
              <a:gd name="f46" fmla="*/ 0 f36 1"/>
              <a:gd name="f47" fmla="*/ 6737869 f37 1"/>
              <a:gd name="f48" fmla="*/ 6824845 f37 1"/>
              <a:gd name="f49" fmla="*/ 36027 f36 1"/>
              <a:gd name="f50" fmla="*/ 6860871 f37 1"/>
              <a:gd name="f51" fmla="*/ 123003 f36 1"/>
              <a:gd name="f52" fmla="*/ 614998 f36 1"/>
              <a:gd name="f53" fmla="*/ 701974 f36 1"/>
              <a:gd name="f54" fmla="*/ 738000 f36 1"/>
              <a:gd name="f55" fmla="*/ 123002 f37 1"/>
              <a:gd name="f56" fmla="*/ 36026 f37 1"/>
              <a:gd name="f57" fmla="*/ 701973 f36 1"/>
              <a:gd name="f58" fmla="*/ 614997 f36 1"/>
              <a:gd name="f59" fmla="+- f38 0 f1"/>
              <a:gd name="f60" fmla="*/ f41 1 6860871"/>
              <a:gd name="f61" fmla="*/ f42 1 738000"/>
              <a:gd name="f62" fmla="*/ f43 1 6860871"/>
              <a:gd name="f63" fmla="*/ f44 1 738000"/>
              <a:gd name="f64" fmla="*/ f45 1 6860871"/>
              <a:gd name="f65" fmla="*/ f46 1 738000"/>
              <a:gd name="f66" fmla="*/ f47 1 6860871"/>
              <a:gd name="f67" fmla="*/ f48 1 6860871"/>
              <a:gd name="f68" fmla="*/ f49 1 738000"/>
              <a:gd name="f69" fmla="*/ f50 1 6860871"/>
              <a:gd name="f70" fmla="*/ f51 1 738000"/>
              <a:gd name="f71" fmla="*/ f52 1 738000"/>
              <a:gd name="f72" fmla="*/ f53 1 738000"/>
              <a:gd name="f73" fmla="*/ f54 1 738000"/>
              <a:gd name="f74" fmla="*/ f55 1 6860871"/>
              <a:gd name="f75" fmla="*/ f56 1 6860871"/>
              <a:gd name="f76" fmla="*/ f57 1 738000"/>
              <a:gd name="f77" fmla="*/ f58 1 738000"/>
              <a:gd name="f78" fmla="*/ f32 1 f39"/>
              <a:gd name="f79" fmla="*/ f33 1 f39"/>
              <a:gd name="f80" fmla="*/ f32 1 f40"/>
              <a:gd name="f81" fmla="*/ f34 1 f40"/>
              <a:gd name="f82" fmla="*/ f60 1 f39"/>
              <a:gd name="f83" fmla="*/ f61 1 f40"/>
              <a:gd name="f84" fmla="*/ f62 1 f39"/>
              <a:gd name="f85" fmla="*/ f63 1 f40"/>
              <a:gd name="f86" fmla="*/ f64 1 f39"/>
              <a:gd name="f87" fmla="*/ f65 1 f40"/>
              <a:gd name="f88" fmla="*/ f66 1 f39"/>
              <a:gd name="f89" fmla="*/ f67 1 f39"/>
              <a:gd name="f90" fmla="*/ f68 1 f40"/>
              <a:gd name="f91" fmla="*/ f69 1 f39"/>
              <a:gd name="f92" fmla="*/ f70 1 f40"/>
              <a:gd name="f93" fmla="*/ f71 1 f40"/>
              <a:gd name="f94" fmla="*/ f72 1 f40"/>
              <a:gd name="f95" fmla="*/ f73 1 f40"/>
              <a:gd name="f96" fmla="*/ f74 1 f39"/>
              <a:gd name="f97" fmla="*/ f75 1 f39"/>
              <a:gd name="f98" fmla="*/ f76 1 f40"/>
              <a:gd name="f99" fmla="*/ f77 1 f40"/>
              <a:gd name="f100" fmla="*/ f78 f30 1"/>
              <a:gd name="f101" fmla="*/ f79 f30 1"/>
              <a:gd name="f102" fmla="*/ f81 f31 1"/>
              <a:gd name="f103" fmla="*/ f80 f31 1"/>
              <a:gd name="f104" fmla="*/ f82 f30 1"/>
              <a:gd name="f105" fmla="*/ f83 f31 1"/>
              <a:gd name="f106" fmla="*/ f84 f30 1"/>
              <a:gd name="f107" fmla="*/ f85 f31 1"/>
              <a:gd name="f108" fmla="*/ f86 f30 1"/>
              <a:gd name="f109" fmla="*/ f87 f31 1"/>
              <a:gd name="f110" fmla="*/ f88 f30 1"/>
              <a:gd name="f111" fmla="*/ f89 f30 1"/>
              <a:gd name="f112" fmla="*/ f90 f31 1"/>
              <a:gd name="f113" fmla="*/ f91 f30 1"/>
              <a:gd name="f114" fmla="*/ f92 f31 1"/>
              <a:gd name="f115" fmla="*/ f93 f31 1"/>
              <a:gd name="f116" fmla="*/ f94 f31 1"/>
              <a:gd name="f117" fmla="*/ f95 f31 1"/>
              <a:gd name="f118" fmla="*/ f96 f30 1"/>
              <a:gd name="f119" fmla="*/ f97 f30 1"/>
              <a:gd name="f120" fmla="*/ f98 f31 1"/>
              <a:gd name="f121" fmla="*/ f99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104" y="f105"/>
              </a:cxn>
              <a:cxn ang="f59">
                <a:pos x="f106" y="f107"/>
              </a:cxn>
              <a:cxn ang="f59">
                <a:pos x="f108" y="f109"/>
              </a:cxn>
              <a:cxn ang="f59">
                <a:pos x="f110" y="f109"/>
              </a:cxn>
              <a:cxn ang="f59">
                <a:pos x="f111" y="f112"/>
              </a:cxn>
              <a:cxn ang="f59">
                <a:pos x="f113" y="f114"/>
              </a:cxn>
              <a:cxn ang="f59">
                <a:pos x="f113" y="f115"/>
              </a:cxn>
              <a:cxn ang="f59">
                <a:pos x="f111" y="f116"/>
              </a:cxn>
              <a:cxn ang="f59">
                <a:pos x="f110" y="f117"/>
              </a:cxn>
              <a:cxn ang="f59">
                <a:pos x="f118" y="f117"/>
              </a:cxn>
              <a:cxn ang="f59">
                <a:pos x="f119" y="f120"/>
              </a:cxn>
              <a:cxn ang="f59">
                <a:pos x="f104" y="f121"/>
              </a:cxn>
              <a:cxn ang="f59">
                <a:pos x="f104" y="f105"/>
              </a:cxn>
            </a:cxnLst>
            <a:rect l="f100" t="f103" r="f101" b="f102"/>
            <a:pathLst>
              <a:path w="6860871" h="738000">
                <a:moveTo>
                  <a:pt x="f5" y="f8"/>
                </a:moveTo>
                <a:cubicBezTo>
                  <a:pt x="f5" y="f9"/>
                  <a:pt x="f10" y="f11"/>
                  <a:pt x="f12" y="f13"/>
                </a:cubicBezTo>
                <a:cubicBezTo>
                  <a:pt x="f11" y="f10"/>
                  <a:pt x="f9" y="f5"/>
                  <a:pt x="f14" y="f5"/>
                </a:cubicBezTo>
                <a:lnTo>
                  <a:pt x="f15" y="f5"/>
                </a:lnTo>
                <a:cubicBezTo>
                  <a:pt x="f16" y="f5"/>
                  <a:pt x="f17" y="f10"/>
                  <a:pt x="f18" y="f12"/>
                </a:cubicBezTo>
                <a:cubicBezTo>
                  <a:pt x="f19" y="f11"/>
                  <a:pt x="f6" y="f9"/>
                  <a:pt x="f6" y="f14"/>
                </a:cubicBezTo>
                <a:lnTo>
                  <a:pt x="f6" y="f20"/>
                </a:lnTo>
                <a:cubicBezTo>
                  <a:pt x="f6" y="f21"/>
                  <a:pt x="f19" y="f22"/>
                  <a:pt x="f18" y="f23"/>
                </a:cubicBezTo>
                <a:cubicBezTo>
                  <a:pt x="f24" y="f25"/>
                  <a:pt x="f26" y="f7"/>
                  <a:pt x="f15" y="f7"/>
                </a:cubicBezTo>
                <a:lnTo>
                  <a:pt x="f8" y="f7"/>
                </a:lnTo>
                <a:cubicBezTo>
                  <a:pt x="f9" y="f7"/>
                  <a:pt x="f11" y="f25"/>
                  <a:pt x="f13" y="f27"/>
                </a:cubicBezTo>
                <a:cubicBezTo>
                  <a:pt x="f10" y="f22"/>
                  <a:pt x="f5" y="f21"/>
                  <a:pt x="f5" y="f28"/>
                </a:cubicBezTo>
                <a:lnTo>
                  <a:pt x="f5" y="f8"/>
                </a:lnTo>
                <a:close/>
              </a:path>
            </a:pathLst>
          </a:custGeom>
          <a:noFill/>
          <a:ln w="25402">
            <a:noFill/>
            <a:prstDash val="solid"/>
          </a:ln>
        </p:spPr>
        <p:txBody>
          <a:bodyPr lIns="226679" tIns="36027" rIns="226679" bIns="36027" anchor="ctr"/>
          <a:lstStyle/>
          <a:p>
            <a:pPr defTabSz="1136650">
              <a:lnSpc>
                <a:spcPct val="90000"/>
              </a:lnSpc>
              <a:spcAft>
                <a:spcPts val="1138"/>
              </a:spcAft>
            </a:pPr>
            <a:r>
              <a:rPr lang="pt-BR" sz="2600" b="1">
                <a:solidFill>
                  <a:srgbClr val="FFFFFF"/>
                </a:solidFill>
                <a:latin typeface="Helvetica" pitchFamily="-84" charset="0"/>
              </a:rPr>
              <a:t>Campanhas publicitárias de conscientização, voltadas para o risco de dirigir embriagado e de maneira imprudente.</a:t>
            </a:r>
          </a:p>
        </p:txBody>
      </p:sp>
      <p:sp>
        <p:nvSpPr>
          <p:cNvPr id="46086" name="Rectangle 2"/>
          <p:cNvSpPr txBox="1">
            <a:spLocks noChangeArrowheads="1"/>
          </p:cNvSpPr>
          <p:nvPr/>
        </p:nvSpPr>
        <p:spPr bwMode="auto">
          <a:xfrm>
            <a:off x="358775" y="161925"/>
            <a:ext cx="7602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das Cidades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1030288" y="1054100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9" name="Rectangle 1"/>
          <p:cNvSpPr>
            <a:spLocks/>
          </p:cNvSpPr>
          <p:nvPr/>
        </p:nvSpPr>
        <p:spPr bwMode="auto">
          <a:xfrm>
            <a:off x="973138" y="1219200"/>
            <a:ext cx="11882437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Operação Integrada 2012/13</a:t>
            </a:r>
            <a:endParaRPr lang="en-US" sz="6000" b="1">
              <a:solidFill>
                <a:srgbClr val="7F7F7F"/>
              </a:solidFill>
              <a:latin typeface="Helvetica" pitchFamily="-8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75000"/>
            <a:ext cx="13004800" cy="65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170" name="Objeto 5"/>
          <p:cNvGraphicFramePr>
            <a:graphicFrameLocks noChangeAspect="1"/>
          </p:cNvGraphicFramePr>
          <p:nvPr/>
        </p:nvGraphicFramePr>
        <p:xfrm>
          <a:off x="349250" y="3435350"/>
          <a:ext cx="12260263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Worksheet" r:id="rId3" imgW="11074400" imgH="3911600" progId="Excel.Sheet.12">
                  <p:embed/>
                </p:oleObj>
              </mc:Choice>
              <mc:Fallback>
                <p:oleObj name="Worksheet" r:id="rId3" imgW="11074400" imgH="3911600" progId="Excel.Sheet.12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435350"/>
                        <a:ext cx="12260263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58850" y="468313"/>
            <a:ext cx="10834688" cy="866775"/>
          </a:xfrm>
          <a:prstGeom prst="rect">
            <a:avLst/>
          </a:prstGeom>
          <a:noFill/>
          <a:ln>
            <a:noFill/>
          </a:ln>
          <a:effectLst>
            <a:outerShdw dist="25402" dir="5400000" algn="tl" rotWithShape="0">
              <a:srgbClr val="EEEC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00163">
              <a:lnSpc>
                <a:spcPct val="90000"/>
              </a:lnSpc>
            </a:pPr>
            <a:r>
              <a:rPr lang="en-US" sz="66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</a:rPr>
              <a:t>Campanhas Publicitárias 2012/2013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55688" y="2570163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hevron 54"/>
          <p:cNvSpPr/>
          <p:nvPr/>
        </p:nvSpPr>
        <p:spPr>
          <a:xfrm>
            <a:off x="968375" y="7212013"/>
            <a:ext cx="3984625" cy="1290637"/>
          </a:xfrm>
          <a:prstGeom prst="chevron">
            <a:avLst/>
          </a:prstGeom>
          <a:gradFill flip="none" rotWithShape="1">
            <a:gsLst>
              <a:gs pos="76000">
                <a:srgbClr val="FF4B00"/>
              </a:gs>
              <a:gs pos="0">
                <a:srgbClr val="FF660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Chevron 51"/>
          <p:cNvSpPr/>
          <p:nvPr/>
        </p:nvSpPr>
        <p:spPr>
          <a:xfrm>
            <a:off x="968375" y="5830888"/>
            <a:ext cx="3984625" cy="1292225"/>
          </a:xfrm>
          <a:prstGeom prst="chevron">
            <a:avLst/>
          </a:prstGeom>
          <a:gradFill flip="none" rotWithShape="1">
            <a:gsLst>
              <a:gs pos="76000">
                <a:srgbClr val="FF4B00"/>
              </a:gs>
              <a:gs pos="0">
                <a:srgbClr val="FF660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Chevron 48"/>
          <p:cNvSpPr/>
          <p:nvPr/>
        </p:nvSpPr>
        <p:spPr>
          <a:xfrm>
            <a:off x="968375" y="4433888"/>
            <a:ext cx="3984625" cy="1292225"/>
          </a:xfrm>
          <a:prstGeom prst="chevron">
            <a:avLst/>
          </a:prstGeom>
          <a:gradFill flip="none" rotWithShape="1">
            <a:gsLst>
              <a:gs pos="76000">
                <a:srgbClr val="FF4B00"/>
              </a:gs>
              <a:gs pos="0">
                <a:srgbClr val="FF660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93" name="Rectangle 1"/>
          <p:cNvSpPr>
            <a:spLocks/>
          </p:cNvSpPr>
          <p:nvPr/>
        </p:nvSpPr>
        <p:spPr bwMode="auto">
          <a:xfrm>
            <a:off x="973138" y="881063"/>
            <a:ext cx="11150600" cy="715962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en-US" sz="66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Operações Integradas</a:t>
            </a:r>
          </a:p>
          <a:p>
            <a:pPr>
              <a:lnSpc>
                <a:spcPct val="120000"/>
              </a:lnSpc>
            </a:pPr>
            <a:r>
              <a:rPr lang="pt-BR" sz="32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</a:rPr>
              <a:t>865 ações de 15/12/2011 a 27/02/2012 </a:t>
            </a:r>
          </a:p>
          <a:p>
            <a:pPr>
              <a:lnSpc>
                <a:spcPct val="80000"/>
              </a:lnSpc>
            </a:pPr>
            <a:endParaRPr lang="en-US" sz="3200" b="1">
              <a:solidFill>
                <a:srgbClr val="343434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968375" y="3065463"/>
            <a:ext cx="3984625" cy="1290637"/>
            <a:chOff x="0" y="1412075"/>
            <a:chExt cx="3617666" cy="1291182"/>
          </a:xfrm>
        </p:grpSpPr>
        <p:sp>
          <p:nvSpPr>
            <p:cNvPr id="7" name="Chevron 6"/>
            <p:cNvSpPr/>
            <p:nvPr/>
          </p:nvSpPr>
          <p:spPr>
            <a:xfrm>
              <a:off x="0" y="1412075"/>
              <a:ext cx="3617666" cy="1291182"/>
            </a:xfrm>
            <a:prstGeom prst="chevron">
              <a:avLst/>
            </a:prstGeom>
            <a:gradFill flip="none" rotWithShape="1">
              <a:gsLst>
                <a:gs pos="76000">
                  <a:srgbClr val="FF4B00"/>
                </a:gs>
                <a:gs pos="0">
                  <a:srgbClr val="FF6600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871988" y="1412075"/>
              <a:ext cx="1764153" cy="1291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400">
                  <a:solidFill>
                    <a:srgbClr val="FFFFFF"/>
                  </a:solidFill>
                  <a:latin typeface="Helvetica" pitchFamily="-84" charset="0"/>
                </a:rPr>
                <a:t>Fiscalização de Alcoolemia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25446" y="3065609"/>
            <a:ext cx="3984552" cy="1322158"/>
            <a:chOff x="0" y="1412075"/>
            <a:chExt cx="3617666" cy="1322158"/>
          </a:xfrm>
          <a:solidFill>
            <a:srgbClr val="BFBFBF"/>
          </a:solidFill>
        </p:grpSpPr>
        <p:sp>
          <p:nvSpPr>
            <p:cNvPr id="16" name="Chevron 15"/>
            <p:cNvSpPr/>
            <p:nvPr/>
          </p:nvSpPr>
          <p:spPr>
            <a:xfrm>
              <a:off x="0" y="1412075"/>
              <a:ext cx="3617666" cy="1291182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383647" y="1443051"/>
              <a:ext cx="2854718" cy="12911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400" dirty="0">
                  <a:solidFill>
                    <a:srgbClr val="FF6600"/>
                  </a:solidFill>
                  <a:latin typeface="Helvetica"/>
                  <a:cs typeface="Helvetica"/>
                  <a:sym typeface="Gill Sans" charset="0"/>
                </a:rPr>
                <a:t>DPRF, Policias Civil e Militar, Guardas Municipais, SMT, IML e outros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96682" y="3065609"/>
            <a:ext cx="3984553" cy="1291182"/>
            <a:chOff x="0" y="1412075"/>
            <a:chExt cx="3617666" cy="1291182"/>
          </a:xfrm>
          <a:solidFill>
            <a:schemeClr val="bg1">
              <a:lumMod val="75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0" y="1412075"/>
              <a:ext cx="3617666" cy="1291182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761982" y="1412075"/>
              <a:ext cx="2093704" cy="12911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400" dirty="0">
                  <a:solidFill>
                    <a:srgbClr val="FF6600"/>
                  </a:solidFill>
                  <a:latin typeface="Helvetica"/>
                  <a:cs typeface="Helvetica"/>
                  <a:sym typeface="Gill Sans" charset="0"/>
                </a:rPr>
                <a:t>155  ações específicas de alcoolemia</a:t>
              </a:r>
            </a:p>
          </p:txBody>
        </p:sp>
      </p:grpSp>
      <p:sp>
        <p:nvSpPr>
          <p:cNvPr id="23" name="Chevron 4"/>
          <p:cNvSpPr/>
          <p:nvPr/>
        </p:nvSpPr>
        <p:spPr>
          <a:xfrm>
            <a:off x="1889125" y="4448175"/>
            <a:ext cx="2478088" cy="12906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10160" rIns="0" bIns="1016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pt-BR" sz="2400">
                <a:solidFill>
                  <a:srgbClr val="FFFFFF"/>
                </a:solidFill>
                <a:latin typeface="Helvetica" pitchFamily="-84" charset="0"/>
              </a:rPr>
              <a:t>Fiscalização       de Velocidade      e Ultrapassagem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425446" y="4448398"/>
            <a:ext cx="3984552" cy="1291182"/>
            <a:chOff x="0" y="1412075"/>
            <a:chExt cx="3617666" cy="1291182"/>
          </a:xfrm>
          <a:solidFill>
            <a:srgbClr val="BFBFBF"/>
          </a:solidFill>
        </p:grpSpPr>
        <p:sp>
          <p:nvSpPr>
            <p:cNvPr id="25" name="Chevron 24"/>
            <p:cNvSpPr/>
            <p:nvPr/>
          </p:nvSpPr>
          <p:spPr>
            <a:xfrm>
              <a:off x="0" y="1412075"/>
              <a:ext cx="3617666" cy="1291182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4"/>
            <p:cNvSpPr/>
            <p:nvPr/>
          </p:nvSpPr>
          <p:spPr>
            <a:xfrm>
              <a:off x="761982" y="1412075"/>
              <a:ext cx="2093704" cy="12911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FF6600"/>
                  </a:solidFill>
                  <a:latin typeface="Helvetica"/>
                  <a:cs typeface="Helvetica"/>
                  <a:sym typeface="Gill Sans" charset="0"/>
                </a:rPr>
                <a:t>DPRF, DNIT, ANTT, PM, SMT, DETRAN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96682" y="4448398"/>
            <a:ext cx="3984553" cy="1291182"/>
            <a:chOff x="0" y="1412075"/>
            <a:chExt cx="3617666" cy="1291182"/>
          </a:xfrm>
          <a:solidFill>
            <a:schemeClr val="bg1">
              <a:lumMod val="75000"/>
            </a:schemeClr>
          </a:solidFill>
        </p:grpSpPr>
        <p:sp>
          <p:nvSpPr>
            <p:cNvPr id="28" name="Chevron 27"/>
            <p:cNvSpPr/>
            <p:nvPr/>
          </p:nvSpPr>
          <p:spPr>
            <a:xfrm>
              <a:off x="0" y="1412075"/>
              <a:ext cx="3617666" cy="1291182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4"/>
            <p:cNvSpPr/>
            <p:nvPr/>
          </p:nvSpPr>
          <p:spPr>
            <a:xfrm>
              <a:off x="761982" y="1412075"/>
              <a:ext cx="2093704" cy="12911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FF6600"/>
                  </a:solidFill>
                  <a:latin typeface="Helvetica"/>
                  <a:cs typeface="Helvetica"/>
                  <a:sym typeface="Gill Sans" charset="0"/>
                </a:rPr>
                <a:t>344 ações envolvendo temas diversos</a:t>
              </a:r>
            </a:p>
          </p:txBody>
        </p:sp>
      </p:grpSp>
      <p:sp>
        <p:nvSpPr>
          <p:cNvPr id="32" name="Chevron 4"/>
          <p:cNvSpPr/>
          <p:nvPr/>
        </p:nvSpPr>
        <p:spPr>
          <a:xfrm>
            <a:off x="1882775" y="5830888"/>
            <a:ext cx="2160588" cy="1292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10160" rIns="0" bIns="1016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pt-BR" sz="2400">
                <a:solidFill>
                  <a:srgbClr val="FFFFFF"/>
                </a:solidFill>
                <a:latin typeface="Helvetica" pitchFamily="-84" charset="0"/>
              </a:rPr>
              <a:t>Fiscalização   de Motocicletas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425446" y="5831187"/>
            <a:ext cx="3984552" cy="1291182"/>
            <a:chOff x="0" y="1412075"/>
            <a:chExt cx="3617666" cy="1291182"/>
          </a:xfrm>
          <a:solidFill>
            <a:srgbClr val="BFBFBF"/>
          </a:solidFill>
        </p:grpSpPr>
        <p:sp>
          <p:nvSpPr>
            <p:cNvPr id="34" name="Chevron 33"/>
            <p:cNvSpPr/>
            <p:nvPr/>
          </p:nvSpPr>
          <p:spPr>
            <a:xfrm>
              <a:off x="0" y="1412075"/>
              <a:ext cx="3617666" cy="1291182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vron 4"/>
            <p:cNvSpPr/>
            <p:nvPr/>
          </p:nvSpPr>
          <p:spPr>
            <a:xfrm>
              <a:off x="761982" y="1412075"/>
              <a:ext cx="2093704" cy="12911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FF6600"/>
                  </a:solidFill>
                  <a:latin typeface="Helvetica"/>
                  <a:cs typeface="Helvetica"/>
                  <a:sym typeface="Gill Sans" charset="0"/>
                </a:rPr>
                <a:t>DPRF, PM, SMT, DETRAN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96682" y="5831187"/>
            <a:ext cx="3984553" cy="1291182"/>
            <a:chOff x="0" y="1412075"/>
            <a:chExt cx="3617666" cy="1291182"/>
          </a:xfrm>
          <a:solidFill>
            <a:schemeClr val="bg1">
              <a:lumMod val="75000"/>
            </a:schemeClr>
          </a:solidFill>
        </p:grpSpPr>
        <p:sp>
          <p:nvSpPr>
            <p:cNvPr id="37" name="Chevron 36"/>
            <p:cNvSpPr/>
            <p:nvPr/>
          </p:nvSpPr>
          <p:spPr>
            <a:xfrm>
              <a:off x="0" y="1412075"/>
              <a:ext cx="3617666" cy="1291182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4"/>
            <p:cNvSpPr/>
            <p:nvPr/>
          </p:nvSpPr>
          <p:spPr>
            <a:xfrm>
              <a:off x="761982" y="1412075"/>
              <a:ext cx="2093704" cy="12911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FF6600"/>
                  </a:solidFill>
                  <a:latin typeface="Helvetica"/>
                  <a:cs typeface="Helvetica"/>
                  <a:sym typeface="Gill Sans" charset="0"/>
                </a:rPr>
                <a:t>146  ações de fiscalização a motocicletas</a:t>
              </a:r>
            </a:p>
          </p:txBody>
        </p:sp>
      </p:grpSp>
      <p:sp>
        <p:nvSpPr>
          <p:cNvPr id="41" name="Chevron 4"/>
          <p:cNvSpPr/>
          <p:nvPr/>
        </p:nvSpPr>
        <p:spPr>
          <a:xfrm>
            <a:off x="1827213" y="7213600"/>
            <a:ext cx="1812925" cy="1292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10160" rIns="0" bIns="1016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pt-BR" sz="2400">
                <a:solidFill>
                  <a:srgbClr val="FFFFFF"/>
                </a:solidFill>
                <a:latin typeface="Helvetica" pitchFamily="-84" charset="0"/>
              </a:rPr>
              <a:t>Fiscalização Envolvendo Dois Temas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425446" y="7213976"/>
            <a:ext cx="3984552" cy="1291182"/>
            <a:chOff x="0" y="1412075"/>
            <a:chExt cx="3617666" cy="1291182"/>
          </a:xfrm>
          <a:solidFill>
            <a:srgbClr val="BFBFBF"/>
          </a:solidFill>
        </p:grpSpPr>
        <p:sp>
          <p:nvSpPr>
            <p:cNvPr id="43" name="Chevron 42"/>
            <p:cNvSpPr/>
            <p:nvPr/>
          </p:nvSpPr>
          <p:spPr>
            <a:xfrm>
              <a:off x="0" y="1412075"/>
              <a:ext cx="3617666" cy="1291182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hevron 4"/>
            <p:cNvSpPr/>
            <p:nvPr/>
          </p:nvSpPr>
          <p:spPr>
            <a:xfrm>
              <a:off x="761982" y="1412075"/>
              <a:ext cx="2093704" cy="12911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FF6600"/>
                  </a:solidFill>
                  <a:latin typeface="Helvetica"/>
                  <a:cs typeface="Helvetica"/>
                  <a:sym typeface="Gill Sans" charset="0"/>
                </a:rPr>
                <a:t>DPRF, PM, SMT, DETRAN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896682" y="7213976"/>
            <a:ext cx="3984553" cy="1291182"/>
            <a:chOff x="0" y="1412075"/>
            <a:chExt cx="3617666" cy="1291182"/>
          </a:xfrm>
          <a:solidFill>
            <a:schemeClr val="bg1">
              <a:lumMod val="75000"/>
            </a:schemeClr>
          </a:solidFill>
        </p:grpSpPr>
        <p:sp>
          <p:nvSpPr>
            <p:cNvPr id="46" name="Chevron 45"/>
            <p:cNvSpPr/>
            <p:nvPr/>
          </p:nvSpPr>
          <p:spPr>
            <a:xfrm>
              <a:off x="0" y="1412075"/>
              <a:ext cx="3617666" cy="1291182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Chevron 4"/>
            <p:cNvSpPr/>
            <p:nvPr/>
          </p:nvSpPr>
          <p:spPr>
            <a:xfrm>
              <a:off x="761982" y="1412075"/>
              <a:ext cx="2093704" cy="12911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FF6600"/>
                  </a:solidFill>
                  <a:latin typeface="Helvetica"/>
                  <a:cs typeface="Helvetica"/>
                  <a:sym typeface="Gill Sans" charset="0"/>
                </a:rPr>
                <a:t>220 ações envolvendo dois temas</a:t>
              </a:r>
            </a:p>
          </p:txBody>
        </p:sp>
      </p:grpSp>
      <p:sp>
        <p:nvSpPr>
          <p:cNvPr id="17425" name="Rectangle 2"/>
          <p:cNvSpPr txBox="1">
            <a:spLocks noChangeArrowheads="1"/>
          </p:cNvSpPr>
          <p:nvPr/>
        </p:nvSpPr>
        <p:spPr bwMode="auto">
          <a:xfrm>
            <a:off x="101600" y="161925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3"/>
          <p:cNvSpPr/>
          <p:nvPr/>
        </p:nvSpPr>
        <p:spPr>
          <a:xfrm rot="5400013">
            <a:off x="2634457" y="2239169"/>
            <a:ext cx="1995487" cy="510222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4300"/>
              </a:gs>
            </a:gsLst>
            <a:lin ang="10800000"/>
          </a:gradFill>
          <a:ln w="25402">
            <a:solidFill>
              <a:srgbClr val="000000">
                <a:alpha val="0"/>
              </a:srgbClr>
            </a:solidFill>
            <a:prstDash val="solid"/>
            <a:round/>
          </a:ln>
        </p:spPr>
        <p:txBody>
          <a:bodyPr lIns="91435" tIns="45724" rIns="91435" bIns="45724" anchorCtr="1"/>
          <a:lstStyle/>
          <a:p>
            <a:pPr algn="ctr" defTabSz="9143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300" kern="0">
              <a:latin typeface="Gill Sans"/>
              <a:ea typeface="ヒラギノ角ゴ ProN W3"/>
              <a:sym typeface="Gill Sans" charset="0"/>
            </a:endParaRPr>
          </a:p>
        </p:txBody>
      </p:sp>
      <p:sp>
        <p:nvSpPr>
          <p:cNvPr id="4" name="Chevron 4"/>
          <p:cNvSpPr/>
          <p:nvPr/>
        </p:nvSpPr>
        <p:spPr>
          <a:xfrm>
            <a:off x="2378075" y="3697288"/>
            <a:ext cx="2497138" cy="11477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20312" tIns="10156" rIns="0" bIns="10156"/>
          <a:lstStyle/>
          <a:p>
            <a:pPr defTabSz="1300163"/>
            <a:endParaRPr lang="pt-BR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  <a:p>
            <a:pPr algn="ctr" defTabSz="1300163"/>
            <a:r>
              <a:rPr lang="pt-BR" sz="2400" b="1">
                <a:solidFill>
                  <a:srgbClr val="262626"/>
                </a:solidFill>
                <a:latin typeface="Helvetica" pitchFamily="-84" charset="0"/>
              </a:rPr>
              <a:t>Tema</a:t>
            </a:r>
          </a:p>
          <a:p>
            <a:pPr algn="ctr" defTabSz="1300163"/>
            <a:r>
              <a:rPr lang="pt-BR" sz="2400" b="1">
                <a:solidFill>
                  <a:srgbClr val="FFFFFF"/>
                </a:solidFill>
                <a:latin typeface="Helvetica" pitchFamily="-84" charset="0"/>
              </a:rPr>
              <a:t>Álcool e Direção</a:t>
            </a:r>
            <a:endParaRPr lang="pt-BR" sz="2400" b="1">
              <a:solidFill>
                <a:srgbClr val="262626"/>
              </a:solidFill>
              <a:latin typeface="Helvetica" pitchFamily="-8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8850" y="468313"/>
            <a:ext cx="10834688" cy="866775"/>
          </a:xfrm>
          <a:prstGeom prst="rect">
            <a:avLst/>
          </a:prstGeom>
          <a:noFill/>
          <a:ln>
            <a:noFill/>
          </a:ln>
          <a:effectLst>
            <a:outerShdw dist="25402" dir="5400000" algn="tl" rotWithShape="0">
              <a:srgbClr val="EEEC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00163">
              <a:lnSpc>
                <a:spcPct val="90000"/>
              </a:lnSpc>
            </a:pPr>
            <a:r>
              <a:rPr lang="en-US" sz="66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</a:rPr>
              <a:t>Campanhas Publicitárias Fim de ano</a:t>
            </a:r>
          </a:p>
        </p:txBody>
      </p:sp>
      <p:sp>
        <p:nvSpPr>
          <p:cNvPr id="6" name="Pentagon 3"/>
          <p:cNvSpPr/>
          <p:nvPr/>
        </p:nvSpPr>
        <p:spPr>
          <a:xfrm rot="5400013">
            <a:off x="8806657" y="2247106"/>
            <a:ext cx="1995488" cy="510222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4300"/>
              </a:gs>
            </a:gsLst>
            <a:lin ang="10800000"/>
          </a:gradFill>
          <a:ln w="25402">
            <a:solidFill>
              <a:srgbClr val="000000">
                <a:alpha val="0"/>
              </a:srgbClr>
            </a:solidFill>
            <a:prstDash val="solid"/>
            <a:round/>
          </a:ln>
        </p:spPr>
        <p:txBody>
          <a:bodyPr lIns="91435" tIns="45724" rIns="91435" bIns="45724" anchorCtr="1"/>
          <a:lstStyle/>
          <a:p>
            <a:pPr algn="ctr" defTabSz="9143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300" kern="0">
              <a:latin typeface="Gill Sans"/>
              <a:ea typeface="ヒラギノ角ゴ ProN W3"/>
              <a:sym typeface="Gill Sans" charset="0"/>
            </a:endParaRPr>
          </a:p>
        </p:txBody>
      </p:sp>
      <p:sp>
        <p:nvSpPr>
          <p:cNvPr id="7" name="Chevron 4"/>
          <p:cNvSpPr/>
          <p:nvPr/>
        </p:nvSpPr>
        <p:spPr>
          <a:xfrm>
            <a:off x="7605713" y="3732213"/>
            <a:ext cx="4302125" cy="11493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20312" tIns="10156" rIns="0" bIns="10156"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kern="0" dirty="0">
              <a:solidFill>
                <a:srgbClr val="FFFFFF"/>
              </a:solidFill>
              <a:latin typeface="Calibri"/>
              <a:ea typeface="MS PGothic"/>
              <a:cs typeface="MS PGothic"/>
              <a:sym typeface="Gill Sans" charset="0"/>
            </a:endParaRP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262626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Tema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Velocidade e Imprudência</a:t>
            </a:r>
            <a:endParaRPr lang="pt-BR" sz="2400" b="1" kern="0" dirty="0">
              <a:solidFill>
                <a:srgbClr val="262626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89100" y="3171825"/>
            <a:ext cx="6042025" cy="512763"/>
          </a:xfrm>
          <a:prstGeom prst="rect">
            <a:avLst/>
          </a:prstGeom>
          <a:noFill/>
          <a:ln>
            <a:noFill/>
          </a:ln>
          <a:effectLst>
            <a:outerShdw dist="25402" dir="5400000" algn="tl" rotWithShape="0">
              <a:srgbClr val="EEEC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00163">
              <a:lnSpc>
                <a:spcPct val="90000"/>
              </a:lnSpc>
            </a:pPr>
            <a:r>
              <a:rPr lang="en-US" sz="28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</a:rPr>
              <a:t>Ministério das Cidades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16813" y="3186113"/>
            <a:ext cx="6042025" cy="512762"/>
          </a:xfrm>
          <a:prstGeom prst="rect">
            <a:avLst/>
          </a:prstGeom>
          <a:noFill/>
          <a:ln>
            <a:noFill/>
          </a:ln>
          <a:effectLst>
            <a:outerShdw dist="25402" dir="5400000" algn="tl" rotWithShape="0">
              <a:srgbClr val="EEECE1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300163">
              <a:lnSpc>
                <a:spcPct val="90000"/>
              </a:lnSpc>
            </a:pPr>
            <a:r>
              <a:rPr lang="en-US" sz="28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</a:rPr>
              <a:t>Ministério dos Transportes</a:t>
            </a:r>
          </a:p>
        </p:txBody>
      </p:sp>
      <p:pic>
        <p:nvPicPr>
          <p:cNvPr id="4711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794375"/>
            <a:ext cx="51196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768975"/>
            <a:ext cx="51212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055688" y="2570163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/>
          </p:cNvSpPr>
          <p:nvPr/>
        </p:nvSpPr>
        <p:spPr bwMode="auto">
          <a:xfrm>
            <a:off x="995363" y="8943975"/>
            <a:ext cx="8812212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Brasília,</a:t>
            </a:r>
            <a:r>
              <a:rPr lang="en-US" sz="2400" b="1">
                <a:solidFill>
                  <a:srgbClr val="404040"/>
                </a:solidFill>
                <a:latin typeface="Helvetica" pitchFamily="-84" charset="0"/>
                <a:ea typeface="MS PGothic" pitchFamily="34" charset="-128"/>
                <a:sym typeface="Helvetica" pitchFamily="-84" charset="0"/>
              </a:rPr>
              <a:t> </a:t>
            </a:r>
            <a:r>
              <a:rPr lang="en-US" sz="24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  <a:sym typeface="Helvetica" pitchFamily="-84" charset="0"/>
              </a:rPr>
              <a:t>13 de dezembro de 2012</a:t>
            </a:r>
          </a:p>
        </p:txBody>
      </p:sp>
      <p:pic>
        <p:nvPicPr>
          <p:cNvPr id="48130" name="Picture 4" descr="Marca RODOVI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378075"/>
            <a:ext cx="59277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8789988"/>
            <a:ext cx="20129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 descr="Logo PARADA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913063"/>
            <a:ext cx="56848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030288" y="8410575"/>
            <a:ext cx="10944225" cy="0"/>
          </a:xfrm>
          <a:prstGeom prst="line">
            <a:avLst/>
          </a:prstGeom>
          <a:noFill/>
          <a:ln w="889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>
              <a:ln>
                <a:solidFill>
                  <a:srgbClr val="FF852A"/>
                </a:solidFill>
              </a:ln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"/>
          <p:cNvSpPr>
            <a:spLocks/>
          </p:cNvSpPr>
          <p:nvPr/>
        </p:nvSpPr>
        <p:spPr bwMode="auto">
          <a:xfrm>
            <a:off x="1001713" y="3040063"/>
            <a:ext cx="11150600" cy="5194300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2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Total de procedimentos de fiscalização 2.263.017:</a:t>
            </a:r>
          </a:p>
          <a:p>
            <a:endParaRPr lang="en-US" sz="3200" b="1">
              <a:solidFill>
                <a:srgbClr val="343434"/>
              </a:solidFill>
              <a:latin typeface="Helvetica" pitchFamily="-84" charset="0"/>
              <a:ea typeface="MS PGothic" pitchFamily="34" charset="-128"/>
              <a:sym typeface="Helvetica Neue" pitchFamily="-84" charset="0"/>
            </a:endParaRPr>
          </a:p>
          <a:p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	</a:t>
            </a:r>
            <a:r>
              <a:rPr lang="en-US" b="1">
                <a:solidFill>
                  <a:srgbClr val="FF6600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758.126</a:t>
            </a:r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  	pessoas fiscalizadas</a:t>
            </a:r>
          </a:p>
          <a:p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	</a:t>
            </a:r>
            <a:r>
              <a:rPr lang="en-US" b="1">
                <a:solidFill>
                  <a:srgbClr val="FF6600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1.341.408</a:t>
            </a:r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 	veículos fiscalizados</a:t>
            </a:r>
          </a:p>
          <a:p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	</a:t>
            </a:r>
            <a:r>
              <a:rPr lang="en-US" b="1">
                <a:solidFill>
                  <a:srgbClr val="FF6600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163.483 	</a:t>
            </a:r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testes de alcoolemia</a:t>
            </a:r>
          </a:p>
          <a:p>
            <a:endParaRPr lang="en-US" sz="3200" b="1">
              <a:solidFill>
                <a:srgbClr val="343434"/>
              </a:solidFill>
              <a:latin typeface="Helvetica" pitchFamily="-84" charset="0"/>
              <a:ea typeface="MS PGothic" pitchFamily="34" charset="-128"/>
              <a:sym typeface="Helvetica Neue" pitchFamily="-84" charset="0"/>
            </a:endParaRPr>
          </a:p>
          <a:p>
            <a:r>
              <a:rPr lang="en-US" sz="32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Dos testes de alcoolemia:</a:t>
            </a:r>
          </a:p>
          <a:p>
            <a:endParaRPr lang="en-US" sz="3200" b="1">
              <a:solidFill>
                <a:srgbClr val="343434"/>
              </a:solidFill>
              <a:latin typeface="Helvetica" pitchFamily="-84" charset="0"/>
              <a:ea typeface="MS PGothic" pitchFamily="34" charset="-128"/>
              <a:sym typeface="Helvetica Neue" pitchFamily="-84" charset="0"/>
            </a:endParaRPr>
          </a:p>
          <a:p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	</a:t>
            </a:r>
            <a:r>
              <a:rPr lang="en-US" b="1">
                <a:solidFill>
                  <a:srgbClr val="FF6600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6.265 </a:t>
            </a:r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autuações</a:t>
            </a:r>
          </a:p>
          <a:p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	</a:t>
            </a:r>
            <a:r>
              <a:rPr lang="en-US" b="1">
                <a:solidFill>
                  <a:srgbClr val="FF6600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2.434</a:t>
            </a:r>
            <a:r>
              <a:rPr lang="en-US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 prisões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2413000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9766300" y="9009063"/>
            <a:ext cx="2884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Fonte: NUEST/DPO/CGO</a:t>
            </a:r>
            <a:endParaRPr lang="en-GB" sz="1400">
              <a:latin typeface="Arial" pitchFamily="34" charset="0"/>
              <a:ea typeface="Geneva" pitchFamily="-84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101600" y="161925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973138" y="881063"/>
            <a:ext cx="11150600" cy="715962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en-US" sz="66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Operações Integradas</a:t>
            </a:r>
          </a:p>
          <a:p>
            <a:pPr>
              <a:lnSpc>
                <a:spcPct val="120000"/>
              </a:lnSpc>
            </a:pPr>
            <a:r>
              <a:rPr lang="pt-BR" sz="32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</a:rPr>
              <a:t>15/12/2011 a 27/02/2012</a:t>
            </a:r>
            <a:r>
              <a:rPr lang="pt-BR" sz="3200" b="1">
                <a:solidFill>
                  <a:srgbClr val="FF6600"/>
                </a:solidFill>
                <a:latin typeface="Helvetica" pitchFamily="-84" charset="0"/>
                <a:ea typeface="MS PGothic" pitchFamily="34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>
            <a:spLocks/>
          </p:cNvSpPr>
          <p:nvPr/>
        </p:nvSpPr>
        <p:spPr bwMode="auto">
          <a:xfrm>
            <a:off x="9561513" y="5094288"/>
            <a:ext cx="2714625" cy="32019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Acidentes</a:t>
            </a:r>
          </a:p>
          <a:p>
            <a:r>
              <a:rPr lang="pt-BR" sz="24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</a:rPr>
              <a:t>Período:</a:t>
            </a:r>
            <a:endParaRPr lang="en-US" sz="2400" b="1">
              <a:solidFill>
                <a:srgbClr val="343434"/>
              </a:solidFill>
              <a:latin typeface="Helvetica" pitchFamily="-84" charset="0"/>
              <a:ea typeface="MS PGothic" pitchFamily="34" charset="-128"/>
              <a:sym typeface="Helvetica Neue" pitchFamily="-84" charset="0"/>
            </a:endParaRPr>
          </a:p>
          <a:p>
            <a:r>
              <a:rPr lang="en-US" sz="24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17/12 a 09/03</a:t>
            </a:r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958850" y="1409700"/>
            <a:ext cx="11150600" cy="1687513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Impactos da Operação </a:t>
            </a:r>
          </a:p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Rodovida 2011/2012</a:t>
            </a:r>
          </a:p>
        </p:txBody>
      </p:sp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9766300" y="9009063"/>
            <a:ext cx="2884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Fonte: NUEST/DPO/CGO</a:t>
            </a:r>
            <a:endParaRPr lang="en-GB" sz="1400">
              <a:latin typeface="Arial" pitchFamily="34" charset="0"/>
              <a:ea typeface="Geneva" pitchFamily="-8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882900" y="7827963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fr-FR" sz="3200">
              <a:solidFill>
                <a:schemeClr val="tx1"/>
              </a:solidFill>
              <a:latin typeface="Helvetica" pitchFamily="-84" charset="0"/>
              <a:ea typeface="Geneva" pitchFamily="-84" charset="0"/>
            </a:endParaRPr>
          </a:p>
        </p:txBody>
      </p:sp>
      <p:graphicFrame>
        <p:nvGraphicFramePr>
          <p:cNvPr id="1029" name="Gráfico 16"/>
          <p:cNvGraphicFramePr>
            <a:graphicFrameLocks/>
          </p:cNvGraphicFramePr>
          <p:nvPr/>
        </p:nvGraphicFramePr>
        <p:xfrm>
          <a:off x="842963" y="4060825"/>
          <a:ext cx="8504237" cy="540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7086600" imgH="4508500" progId="Excel.Sheet.8">
                  <p:embed/>
                </p:oleObj>
              </mc:Choice>
              <mc:Fallback>
                <p:oleObj name="Worksheet" r:id="rId3" imgW="7086600" imgH="4508500" progId="Excel.Sheet.8">
                  <p:embed/>
                  <p:pic>
                    <p:nvPicPr>
                      <p:cNvPr id="0" name="Gráfico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060825"/>
                        <a:ext cx="8504237" cy="540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7"/>
          <p:cNvSpPr txBox="1">
            <a:spLocks noChangeArrowheads="1"/>
          </p:cNvSpPr>
          <p:nvPr/>
        </p:nvSpPr>
        <p:spPr bwMode="auto">
          <a:xfrm>
            <a:off x="4041775" y="4533900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20,2%</a:t>
            </a:r>
            <a:endParaRPr lang="pt-BR" sz="2800">
              <a:solidFill>
                <a:schemeClr val="tx1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791200" y="4025900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13,1%</a:t>
            </a:r>
            <a:endParaRPr lang="pt-BR" sz="2800">
              <a:solidFill>
                <a:schemeClr val="tx1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19" name="CaixaDeTexto 17"/>
          <p:cNvSpPr txBox="1">
            <a:spLocks noChangeArrowheads="1"/>
          </p:cNvSpPr>
          <p:nvPr/>
        </p:nvSpPr>
        <p:spPr bwMode="auto">
          <a:xfrm>
            <a:off x="7540625" y="4308475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6600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-7,2%</a:t>
            </a:r>
            <a:endParaRPr lang="pt-BR" sz="2800">
              <a:solidFill>
                <a:srgbClr val="FF6600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1033" name="Rectangle 2"/>
          <p:cNvSpPr txBox="1">
            <a:spLocks noChangeArrowheads="1"/>
          </p:cNvSpPr>
          <p:nvPr/>
        </p:nvSpPr>
        <p:spPr bwMode="auto">
          <a:xfrm>
            <a:off x="101600" y="161925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áfico 23"/>
          <p:cNvGraphicFramePr>
            <a:graphicFrameLocks/>
          </p:cNvGraphicFramePr>
          <p:nvPr/>
        </p:nvGraphicFramePr>
        <p:xfrm>
          <a:off x="846138" y="4176713"/>
          <a:ext cx="8505825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7086600" imgH="4508500" progId="Excel.Sheet.8">
                  <p:embed/>
                </p:oleObj>
              </mc:Choice>
              <mc:Fallback>
                <p:oleObj name="Worksheet" r:id="rId3" imgW="7086600" imgH="4508500" progId="Excel.Sheet.8">
                  <p:embed/>
                  <p:pic>
                    <p:nvPicPr>
                      <p:cNvPr id="0" name="Gráfico 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4176713"/>
                        <a:ext cx="8505825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"/>
          <p:cNvSpPr>
            <a:spLocks/>
          </p:cNvSpPr>
          <p:nvPr/>
        </p:nvSpPr>
        <p:spPr bwMode="auto">
          <a:xfrm>
            <a:off x="9561513" y="5094288"/>
            <a:ext cx="2714625" cy="32019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Feridos</a:t>
            </a:r>
          </a:p>
          <a:p>
            <a:r>
              <a:rPr lang="pt-BR" sz="24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</a:rPr>
              <a:t>Período:</a:t>
            </a:r>
            <a:endParaRPr lang="en-US" sz="2400" b="1">
              <a:solidFill>
                <a:srgbClr val="343434"/>
              </a:solidFill>
              <a:latin typeface="Helvetica" pitchFamily="-84" charset="0"/>
              <a:ea typeface="MS PGothic" pitchFamily="34" charset="-128"/>
              <a:sym typeface="Helvetica Neue" pitchFamily="-84" charset="0"/>
            </a:endParaRPr>
          </a:p>
          <a:p>
            <a:r>
              <a:rPr lang="en-US" sz="24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17/12 a 09/03</a:t>
            </a:r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958850" y="1471613"/>
            <a:ext cx="11150600" cy="18557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Impactos da Operação </a:t>
            </a:r>
          </a:p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Rodovida 2011/2012</a:t>
            </a:r>
          </a:p>
        </p:txBody>
      </p:sp>
      <p:sp>
        <p:nvSpPr>
          <p:cNvPr id="3076" name="Text Box 1"/>
          <p:cNvSpPr txBox="1">
            <a:spLocks noChangeArrowheads="1"/>
          </p:cNvSpPr>
          <p:nvPr/>
        </p:nvSpPr>
        <p:spPr bwMode="auto">
          <a:xfrm>
            <a:off x="9766300" y="9009063"/>
            <a:ext cx="2884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Fonte: NUEST/DPO/CGO</a:t>
            </a:r>
            <a:endParaRPr lang="en-GB" sz="1400">
              <a:latin typeface="Arial" pitchFamily="34" charset="0"/>
              <a:ea typeface="Geneva" pitchFamily="-84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882900" y="7827963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fr-FR" sz="3200">
              <a:solidFill>
                <a:schemeClr val="tx1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14" name="CaixaDeTexto 17"/>
          <p:cNvSpPr txBox="1">
            <a:spLocks noChangeArrowheads="1"/>
          </p:cNvSpPr>
          <p:nvPr/>
        </p:nvSpPr>
        <p:spPr bwMode="auto">
          <a:xfrm>
            <a:off x="4041775" y="4605338"/>
            <a:ext cx="1404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13,2%</a:t>
            </a:r>
            <a:endParaRPr lang="pt-BR" sz="2800">
              <a:solidFill>
                <a:schemeClr val="tx1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791200" y="4195763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11,5%</a:t>
            </a:r>
            <a:endParaRPr lang="pt-BR" sz="2800">
              <a:solidFill>
                <a:schemeClr val="tx1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19" name="CaixaDeTexto 17"/>
          <p:cNvSpPr txBox="1">
            <a:spLocks noChangeArrowheads="1"/>
          </p:cNvSpPr>
          <p:nvPr/>
        </p:nvSpPr>
        <p:spPr bwMode="auto">
          <a:xfrm>
            <a:off x="7540625" y="4492625"/>
            <a:ext cx="1404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6600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-7,7%</a:t>
            </a:r>
            <a:endParaRPr lang="pt-BR" sz="2800">
              <a:solidFill>
                <a:srgbClr val="FF6600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3081" name="Rectangle 2"/>
          <p:cNvSpPr txBox="1">
            <a:spLocks noChangeArrowheads="1"/>
          </p:cNvSpPr>
          <p:nvPr/>
        </p:nvSpPr>
        <p:spPr bwMode="auto">
          <a:xfrm>
            <a:off x="101600" y="161925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Gráfico 14"/>
          <p:cNvGraphicFramePr>
            <a:graphicFrameLocks/>
          </p:cNvGraphicFramePr>
          <p:nvPr/>
        </p:nvGraphicFramePr>
        <p:xfrm>
          <a:off x="1009650" y="4021138"/>
          <a:ext cx="8331200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Worksheet" r:id="rId3" imgW="7073900" imgH="4508500" progId="Excel.Sheet.8">
                  <p:embed/>
                </p:oleObj>
              </mc:Choice>
              <mc:Fallback>
                <p:oleObj name="Worksheet" r:id="rId3" imgW="7073900" imgH="4508500" progId="Excel.Sheet.8">
                  <p:embed/>
                  <p:pic>
                    <p:nvPicPr>
                      <p:cNvPr id="0" name="Gráfico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021138"/>
                        <a:ext cx="8331200" cy="545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"/>
          <p:cNvSpPr>
            <a:spLocks/>
          </p:cNvSpPr>
          <p:nvPr/>
        </p:nvSpPr>
        <p:spPr bwMode="auto">
          <a:xfrm>
            <a:off x="9561513" y="5094288"/>
            <a:ext cx="2714625" cy="32019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Mortos</a:t>
            </a:r>
          </a:p>
          <a:p>
            <a:r>
              <a:rPr lang="pt-BR" sz="24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</a:rPr>
              <a:t>Período:</a:t>
            </a:r>
            <a:endParaRPr lang="en-US" sz="2400" b="1">
              <a:solidFill>
                <a:srgbClr val="343434"/>
              </a:solidFill>
              <a:latin typeface="Helvetica" pitchFamily="-84" charset="0"/>
              <a:ea typeface="MS PGothic" pitchFamily="34" charset="-128"/>
              <a:sym typeface="Helvetica Neue" pitchFamily="-84" charset="0"/>
            </a:endParaRPr>
          </a:p>
          <a:p>
            <a:r>
              <a:rPr lang="en-US" sz="2400" b="1">
                <a:solidFill>
                  <a:srgbClr val="7F7F7F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17/12 a 09/03</a:t>
            </a:r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958850" y="1276350"/>
            <a:ext cx="11150600" cy="1855788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Impactos da Operação </a:t>
            </a:r>
          </a:p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Rodovida 2011/2012</a:t>
            </a:r>
          </a:p>
        </p:txBody>
      </p:sp>
      <p:sp>
        <p:nvSpPr>
          <p:cNvPr id="5124" name="Text Box 1"/>
          <p:cNvSpPr txBox="1">
            <a:spLocks noChangeArrowheads="1"/>
          </p:cNvSpPr>
          <p:nvPr/>
        </p:nvSpPr>
        <p:spPr bwMode="auto">
          <a:xfrm>
            <a:off x="9766300" y="9009063"/>
            <a:ext cx="2884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Fonte: NUEST/DPO/CGO</a:t>
            </a:r>
            <a:endParaRPr lang="en-GB" sz="1400">
              <a:latin typeface="Arial" pitchFamily="34" charset="0"/>
              <a:ea typeface="Geneva" pitchFamily="-84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2882900" y="7827963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fr-FR" sz="3200">
              <a:solidFill>
                <a:schemeClr val="tx1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14" name="CaixaDeTexto 17"/>
          <p:cNvSpPr txBox="1">
            <a:spLocks noChangeArrowheads="1"/>
          </p:cNvSpPr>
          <p:nvPr/>
        </p:nvSpPr>
        <p:spPr bwMode="auto">
          <a:xfrm>
            <a:off x="4041775" y="4787900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13,0%</a:t>
            </a:r>
            <a:endParaRPr lang="pt-BR" sz="2800">
              <a:solidFill>
                <a:schemeClr val="tx1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791200" y="4322763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43434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13,5%</a:t>
            </a:r>
            <a:endParaRPr lang="pt-BR" sz="2800">
              <a:solidFill>
                <a:schemeClr val="tx1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19" name="CaixaDeTexto 17"/>
          <p:cNvSpPr txBox="1">
            <a:spLocks noChangeArrowheads="1"/>
          </p:cNvSpPr>
          <p:nvPr/>
        </p:nvSpPr>
        <p:spPr bwMode="auto">
          <a:xfrm>
            <a:off x="7540625" y="4646613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6600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-8,9%</a:t>
            </a:r>
            <a:endParaRPr lang="pt-BR" sz="2800">
              <a:solidFill>
                <a:srgbClr val="FF6600"/>
              </a:solidFill>
              <a:latin typeface="Helvetica" pitchFamily="-84" charset="0"/>
              <a:ea typeface="Geneva" pitchFamily="-84" charset="0"/>
            </a:endParaRPr>
          </a:p>
        </p:txBody>
      </p:sp>
      <p:sp>
        <p:nvSpPr>
          <p:cNvPr id="5129" name="Rectangle 2"/>
          <p:cNvSpPr txBox="1">
            <a:spLocks noChangeArrowheads="1"/>
          </p:cNvSpPr>
          <p:nvPr/>
        </p:nvSpPr>
        <p:spPr bwMode="auto">
          <a:xfrm>
            <a:off x="101600" y="161925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2413000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958850" y="1325563"/>
            <a:ext cx="11150600" cy="18557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Operação Integrada  2012/2013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9963" y="4765675"/>
            <a:ext cx="10937875" cy="2346325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43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4"/>
          <p:cNvSpPr/>
          <p:nvPr/>
        </p:nvSpPr>
        <p:spPr>
          <a:xfrm>
            <a:off x="781050" y="3654425"/>
            <a:ext cx="10723563" cy="1028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 anchor="ctr"/>
          <a:lstStyle/>
          <a:p>
            <a:pPr defTabSz="800100">
              <a:lnSpc>
                <a:spcPct val="110000"/>
              </a:lnSpc>
              <a:spcAft>
                <a:spcPct val="35000"/>
              </a:spcAft>
            </a:pPr>
            <a:r>
              <a:rPr lang="pt-BR" sz="4000" b="1">
                <a:solidFill>
                  <a:srgbClr val="FF6600"/>
                </a:solidFill>
                <a:latin typeface="Helvetica" pitchFamily="-84" charset="0"/>
              </a:rPr>
              <a:t>Duração:  15/12/2012 a 13/02/2013</a:t>
            </a:r>
          </a:p>
        </p:txBody>
      </p:sp>
      <p:sp>
        <p:nvSpPr>
          <p:cNvPr id="17" name="Rounded Rectangle 4"/>
          <p:cNvSpPr/>
          <p:nvPr/>
        </p:nvSpPr>
        <p:spPr>
          <a:xfrm>
            <a:off x="1049338" y="4927600"/>
            <a:ext cx="10721975" cy="20145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0650" tIns="0" rIns="190650" bIns="0" anchor="ctr"/>
          <a:lstStyle/>
          <a:p>
            <a:pPr defTabSz="800100">
              <a:lnSpc>
                <a:spcPct val="110000"/>
              </a:lnSpc>
              <a:spcAft>
                <a:spcPct val="35000"/>
              </a:spcAft>
            </a:pPr>
            <a:r>
              <a:rPr lang="pt-BR" sz="2400" b="1">
                <a:solidFill>
                  <a:schemeClr val="bg1"/>
                </a:solidFill>
                <a:latin typeface="Helvetica" pitchFamily="-84" charset="0"/>
              </a:rPr>
              <a:t>Operações Integradas (PRF, DETRANs, </a:t>
            </a:r>
            <a:r>
              <a:rPr lang="pt-BR" sz="2400" b="1">
                <a:solidFill>
                  <a:srgbClr val="FFFFFF"/>
                </a:solidFill>
                <a:latin typeface="Helvetica" pitchFamily="-84" charset="0"/>
              </a:rPr>
              <a:t>Polícias Militares, Polícias Civis, órgãos municipais e estaduais de trânsito,concessionárias de rodovias) nos trechos mais críticos das rodovias federais.</a:t>
            </a:r>
          </a:p>
        </p:txBody>
      </p:sp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101600" y="161925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2413000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958850" y="1203325"/>
            <a:ext cx="11150600" cy="1855788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Operação Integrada </a:t>
            </a:r>
          </a:p>
          <a:p>
            <a:pPr>
              <a:lnSpc>
                <a:spcPct val="90000"/>
              </a:lnSpc>
            </a:pPr>
            <a:r>
              <a:rPr lang="en-US" sz="60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2012/2013</a:t>
            </a: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1001713" y="3040063"/>
            <a:ext cx="11056937" cy="866775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2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100 Trechos Críticos localizados nos seguintes Estados:</a:t>
            </a:r>
          </a:p>
        </p:txBody>
      </p:sp>
      <p:pic>
        <p:nvPicPr>
          <p:cNvPr id="10" name="Imagem 19" descr="Mapeamento Acidentes 60 PONTOS CRÍTICO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3722" y="3897286"/>
            <a:ext cx="5408909" cy="53216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 cmpd="sng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11" name="Rectangle 1"/>
          <p:cNvSpPr>
            <a:spLocks/>
          </p:cNvSpPr>
          <p:nvPr/>
        </p:nvSpPr>
        <p:spPr bwMode="auto">
          <a:xfrm>
            <a:off x="1001713" y="4189413"/>
            <a:ext cx="5770562" cy="380523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4000" b="1">
                <a:solidFill>
                  <a:srgbClr val="FF6600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CE, PE, BA, MG, SP, RJ, PR, SC, RS, PA, e ES</a:t>
            </a:r>
          </a:p>
          <a:p>
            <a:endParaRPr lang="en-US" sz="3200" b="1">
              <a:solidFill>
                <a:srgbClr val="343434"/>
              </a:solidFill>
              <a:latin typeface="Helvetica" pitchFamily="-84" charset="0"/>
              <a:ea typeface="MS PGothic" pitchFamily="34" charset="-128"/>
              <a:sym typeface="Helvetica Neue" pitchFamily="-84" charset="0"/>
            </a:endParaRPr>
          </a:p>
          <a:p>
            <a:r>
              <a:rPr lang="en-US" sz="3200" b="1">
                <a:solidFill>
                  <a:srgbClr val="343434"/>
                </a:solidFill>
                <a:latin typeface="Helvetica" pitchFamily="-84" charset="0"/>
                <a:ea typeface="MS PGothic" pitchFamily="34" charset="-128"/>
                <a:sym typeface="Helvetica Neue" pitchFamily="-84" charset="0"/>
              </a:rPr>
              <a:t>Sem prejuízo das operações de fiscalização que serão realizadas pela PRF em todo território nacional.</a:t>
            </a:r>
          </a:p>
        </p:txBody>
      </p:sp>
      <p:sp>
        <p:nvSpPr>
          <p:cNvPr id="20486" name="Rectangle 2"/>
          <p:cNvSpPr txBox="1">
            <a:spLocks noChangeArrowheads="1"/>
          </p:cNvSpPr>
          <p:nvPr/>
        </p:nvSpPr>
        <p:spPr bwMode="auto">
          <a:xfrm>
            <a:off x="101600" y="161925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Ações do Ministério da Justiça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273C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BCDD"/>
      </a:accent5>
      <a:accent6>
        <a:srgbClr val="2D2D8A"/>
      </a:accent6>
      <a:hlink>
        <a:srgbClr val="009999"/>
      </a:hlink>
      <a:folHlink>
        <a:srgbClr val="99CC00"/>
      </a:folHlink>
    </a:clrScheme>
    <a:fontScheme name="cap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273C1">
            <a:alpha val="0"/>
          </a:srgbClr>
        </a:solidFill>
        <a:ln w="25400" cap="flat" cmpd="sng" algn="ctr">
          <a:solidFill>
            <a:srgbClr val="000000">
              <a:alpha val="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273C1">
            <a:alpha val="0"/>
          </a:srgbClr>
        </a:solidFill>
        <a:ln w="25400" cap="flat" cmpd="sng" algn="ctr">
          <a:solidFill>
            <a:srgbClr val="000000">
              <a:alpha val="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ca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olo 2 linha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273C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BCDD"/>
      </a:accent5>
      <a:accent6>
        <a:srgbClr val="2D2D8A"/>
      </a:accent6>
      <a:hlink>
        <a:srgbClr val="009999"/>
      </a:hlink>
      <a:folHlink>
        <a:srgbClr val="99CC00"/>
      </a:folHlink>
    </a:clrScheme>
    <a:fontScheme name="miolo 2 linha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273C1">
            <a:alpha val="0"/>
          </a:srgbClr>
        </a:solidFill>
        <a:ln w="25400" cap="flat" cmpd="sng" algn="ctr">
          <a:solidFill>
            <a:srgbClr val="000000">
              <a:alpha val="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273C1">
            <a:alpha val="0"/>
          </a:srgbClr>
        </a:solidFill>
        <a:ln w="25400" cap="flat" cmpd="sng" algn="ctr">
          <a:solidFill>
            <a:srgbClr val="000000">
              <a:alpha val="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iolo 2 linh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Pages>0</Pages>
  <Words>1132</Words>
  <Characters>0</Characters>
  <Application>Microsoft Office PowerPoint</Application>
  <PresentationFormat>Personnalisé</PresentationFormat>
  <Lines>0</Lines>
  <Paragraphs>249</Paragraphs>
  <Slides>31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capa</vt:lpstr>
      <vt:lpstr>miolo 2 linhas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do Socorro Fernandes Tabosa Mota</dc:creator>
  <cp:lastModifiedBy>Paul</cp:lastModifiedBy>
  <cp:revision>143</cp:revision>
  <dcterms:modified xsi:type="dcterms:W3CDTF">2012-12-19T20:17:37Z</dcterms:modified>
</cp:coreProperties>
</file>